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xml" ContentType="application/vnd.openxmlformats-officedocument.presentationml.comment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sldIdLst>
    <p:sldId id="256" r:id="rId2"/>
    <p:sldId id="342" r:id="rId3"/>
    <p:sldId id="343" r:id="rId4"/>
    <p:sldId id="341" r:id="rId5"/>
    <p:sldId id="285" r:id="rId6"/>
    <p:sldId id="284" r:id="rId7"/>
    <p:sldId id="257" r:id="rId8"/>
    <p:sldId id="258" r:id="rId9"/>
    <p:sldId id="259" r:id="rId10"/>
    <p:sldId id="260" r:id="rId11"/>
    <p:sldId id="261" r:id="rId12"/>
    <p:sldId id="262" r:id="rId13"/>
    <p:sldId id="292" r:id="rId14"/>
    <p:sldId id="263" r:id="rId15"/>
    <p:sldId id="294" r:id="rId16"/>
    <p:sldId id="291" r:id="rId17"/>
    <p:sldId id="264" r:id="rId18"/>
    <p:sldId id="293" r:id="rId19"/>
    <p:sldId id="265" r:id="rId20"/>
    <p:sldId id="266" r:id="rId21"/>
    <p:sldId id="267" r:id="rId22"/>
    <p:sldId id="268" r:id="rId23"/>
    <p:sldId id="269" r:id="rId24"/>
    <p:sldId id="270" r:id="rId25"/>
    <p:sldId id="271" r:id="rId26"/>
    <p:sldId id="272" r:id="rId27"/>
    <p:sldId id="273" r:id="rId28"/>
    <p:sldId id="326" r:id="rId29"/>
    <p:sldId id="339" r:id="rId30"/>
    <p:sldId id="274" r:id="rId31"/>
    <p:sldId id="275" r:id="rId32"/>
    <p:sldId id="276" r:id="rId33"/>
    <p:sldId id="277" r:id="rId34"/>
    <p:sldId id="295" r:id="rId35"/>
    <p:sldId id="289" r:id="rId36"/>
    <p:sldId id="336" r:id="rId37"/>
    <p:sldId id="287" r:id="rId38"/>
    <p:sldId id="337" r:id="rId39"/>
    <p:sldId id="278" r:id="rId40"/>
    <p:sldId id="296" r:id="rId41"/>
    <p:sldId id="297" r:id="rId42"/>
    <p:sldId id="298" r:id="rId43"/>
    <p:sldId id="299" r:id="rId44"/>
    <p:sldId id="300" r:id="rId45"/>
    <p:sldId id="301" r:id="rId46"/>
    <p:sldId id="302" r:id="rId47"/>
    <p:sldId id="303" r:id="rId48"/>
    <p:sldId id="323" r:id="rId49"/>
    <p:sldId id="324" r:id="rId50"/>
    <p:sldId id="304" r:id="rId51"/>
    <p:sldId id="305" r:id="rId52"/>
    <p:sldId id="306" r:id="rId53"/>
    <p:sldId id="307" r:id="rId54"/>
    <p:sldId id="308" r:id="rId55"/>
    <p:sldId id="309" r:id="rId56"/>
    <p:sldId id="310" r:id="rId57"/>
    <p:sldId id="311" r:id="rId58"/>
    <p:sldId id="313" r:id="rId59"/>
    <p:sldId id="314" r:id="rId60"/>
    <p:sldId id="315" r:id="rId61"/>
    <p:sldId id="316" r:id="rId62"/>
    <p:sldId id="317" r:id="rId63"/>
    <p:sldId id="318" r:id="rId64"/>
    <p:sldId id="325" r:id="rId65"/>
    <p:sldId id="344" r:id="rId66"/>
    <p:sldId id="332" r:id="rId67"/>
    <p:sldId id="327" r:id="rId68"/>
    <p:sldId id="328" r:id="rId69"/>
    <p:sldId id="330" r:id="rId70"/>
    <p:sldId id="329" r:id="rId71"/>
    <p:sldId id="331" r:id="rId72"/>
    <p:sldId id="333" r:id="rId73"/>
    <p:sldId id="335" r:id="rId74"/>
    <p:sldId id="340" r:id="rId75"/>
    <p:sldId id="334"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lene Tugel" initials="at"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69A04"/>
    <a:srgbClr val="404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85" autoAdjust="0"/>
    <p:restoredTop sz="77318" autoAdjust="0"/>
  </p:normalViewPr>
  <p:slideViewPr>
    <p:cSldViewPr>
      <p:cViewPr varScale="1">
        <p:scale>
          <a:sx n="79" d="100"/>
          <a:sy n="79" d="100"/>
        </p:scale>
        <p:origin x="1243" y="8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09-10-21T16:55:01.875" idx="3">
    <p:pos x="10" y="10"/>
    <p:text>Add citation for bulk density change and its affect on hydrologic function.  (And send me a copy, please!)</p:text>
  </p:cm>
</p:cmLst>
</file>

<file path=ppt/drawings/_rels/vmlDrawing1.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4"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CAB414-ED62-4725-8563-9C02FFE16EBC}" type="datetimeFigureOut">
              <a:rPr lang="en-US" smtClean="0"/>
              <a:pPr/>
              <a:t>1/29/2018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4322D3-3551-44D6-975A-F55C03EF03A3}" type="slidenum">
              <a:rPr lang="en-US" smtClean="0"/>
              <a:pPr/>
              <a:t>‹#›</a:t>
            </a:fld>
            <a:endParaRPr lang="en-US"/>
          </a:p>
        </p:txBody>
      </p:sp>
    </p:spTree>
    <p:extLst>
      <p:ext uri="{BB962C8B-B14F-4D97-AF65-F5344CB8AC3E}">
        <p14:creationId xmlns:p14="http://schemas.microsoft.com/office/powerpoint/2010/main" val="351110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dx.doi.org/10.1016/S0016-7061(97)00072-4"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sampling?</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1</a:t>
            </a:fld>
            <a:endParaRPr lang="en-US"/>
          </a:p>
        </p:txBody>
      </p:sp>
    </p:spTree>
    <p:extLst>
      <p:ext uri="{BB962C8B-B14F-4D97-AF65-F5344CB8AC3E}">
        <p14:creationId xmlns:p14="http://schemas.microsoft.com/office/powerpoint/2010/main" val="3514497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Collecting samples on multiple</a:t>
            </a:r>
            <a:r>
              <a:rPr lang="en-US" baseline="0" dirty="0" smtClean="0"/>
              <a:t> delineations is are an example of cluster sampling.  Systematic (transects) or random samples could be used.</a:t>
            </a:r>
          </a:p>
          <a:p>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15</a:t>
            </a:fld>
            <a:endParaRPr lang="en-US"/>
          </a:p>
        </p:txBody>
      </p:sp>
    </p:spTree>
    <p:extLst>
      <p:ext uri="{BB962C8B-B14F-4D97-AF65-F5344CB8AC3E}">
        <p14:creationId xmlns:p14="http://schemas.microsoft.com/office/powerpoint/2010/main" val="3402084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Stratified random – select one sample</a:t>
            </a:r>
            <a:r>
              <a:rPr lang="en-US" baseline="0" dirty="0" smtClean="0"/>
              <a:t> from each group.  This would be ideal if there was some relationship between group and the thing we’re measuring.  In soil survey, it can be used to break the landscape into segments and then randomly selects a point within each.  This maintains randomness (</a:t>
            </a:r>
            <a:r>
              <a:rPr lang="en-US" baseline="0" dirty="0" err="1" smtClean="0"/>
              <a:t>unbiasness</a:t>
            </a:r>
            <a:r>
              <a:rPr lang="en-US" baseline="0" dirty="0" smtClean="0"/>
              <a:t>) but ensures </a:t>
            </a:r>
            <a:r>
              <a:rPr lang="en-US" sz="1400" baseline="0" dirty="0" smtClean="0"/>
              <a:t>that</a:t>
            </a:r>
            <a:r>
              <a:rPr lang="en-US" baseline="0" dirty="0" smtClean="0"/>
              <a:t> samples are spread out over the landscape. Stratification can be used to choose polygons and/or to choose points within a polygon.</a:t>
            </a:r>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16</a:t>
            </a:fld>
            <a:endParaRPr lang="en-US"/>
          </a:p>
        </p:txBody>
      </p:sp>
    </p:spTree>
    <p:extLst>
      <p:ext uri="{BB962C8B-B14F-4D97-AF65-F5344CB8AC3E}">
        <p14:creationId xmlns:p14="http://schemas.microsoft.com/office/powerpoint/2010/main" val="674185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BFAAD3DF-20C0-4B65-BC42-8D061B600DE6}" type="slidenum">
              <a:rPr lang="en-US"/>
              <a:pPr/>
              <a:t>17</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r>
              <a:rPr lang="en-US" dirty="0" smtClean="0"/>
              <a:t>Standard statistical tests are based on an assumption that samples are randomly drawn from a population.</a:t>
            </a:r>
          </a:p>
          <a:p>
            <a:pPr eaLnBrk="1" hangingPunct="1"/>
            <a:r>
              <a:rPr lang="en-US" dirty="0" smtClean="0"/>
              <a:t>Sometimes sampling</a:t>
            </a:r>
            <a:r>
              <a:rPr lang="en-US" baseline="0" dirty="0" smtClean="0"/>
              <a:t> near roads provide a lot of bias (think rough terrain with few roads); in other situations the roads are laid out in a regular gird (PLSS) and don’t provide bias.</a:t>
            </a:r>
            <a:endParaRPr lang="en-US" dirty="0" smtClean="0"/>
          </a:p>
        </p:txBody>
      </p:sp>
    </p:spTree>
    <p:extLst>
      <p:ext uri="{BB962C8B-B14F-4D97-AF65-F5344CB8AC3E}">
        <p14:creationId xmlns:p14="http://schemas.microsoft.com/office/powerpoint/2010/main" val="3735115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Your</a:t>
            </a:r>
            <a:r>
              <a:rPr lang="en-US" baseline="0" dirty="0" smtClean="0"/>
              <a:t> conceptual model of soil formation and soil property distribution is used to direct sampling.</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18</a:t>
            </a:fld>
            <a:endParaRPr lang="en-US"/>
          </a:p>
        </p:txBody>
      </p:sp>
    </p:spTree>
    <p:extLst>
      <p:ext uri="{BB962C8B-B14F-4D97-AF65-F5344CB8AC3E}">
        <p14:creationId xmlns:p14="http://schemas.microsoft.com/office/powerpoint/2010/main" val="453105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1C456651-77AC-49D2-B27A-D5D55FDAB602}" type="slidenum">
              <a:rPr lang="en-US"/>
              <a:pPr/>
              <a:t>20</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r>
              <a:rPr lang="en-US" dirty="0" smtClean="0"/>
              <a:t>Do they apply to your entire building?  All soil scientists?  NSSC? The entire country, or some smaller demographic.</a:t>
            </a:r>
          </a:p>
          <a:p>
            <a:pPr eaLnBrk="1" hangingPunct="1"/>
            <a:endParaRPr lang="en-US" dirty="0" smtClean="0"/>
          </a:p>
        </p:txBody>
      </p:sp>
    </p:spTree>
    <p:extLst>
      <p:ext uri="{BB962C8B-B14F-4D97-AF65-F5344CB8AC3E}">
        <p14:creationId xmlns:p14="http://schemas.microsoft.com/office/powerpoint/2010/main" val="1103514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D127EDC8-0450-4475-A94E-4E6C420B50E5}" type="slidenum">
              <a:rPr lang="en-US"/>
              <a:pPr/>
              <a:t>21</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r>
              <a:rPr lang="en-US" smtClean="0"/>
              <a:t>Thinking about sampling and inference is a natural extension of thinking about soils and map units. In order to properly gather data, or apply data we already have – we need to think about sampling and inference.</a:t>
            </a:r>
          </a:p>
        </p:txBody>
      </p:sp>
    </p:spTree>
    <p:extLst>
      <p:ext uri="{BB962C8B-B14F-4D97-AF65-F5344CB8AC3E}">
        <p14:creationId xmlns:p14="http://schemas.microsoft.com/office/powerpoint/2010/main" val="2910174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35DB6C15-5B86-4F31-9C33-5C65E68EF9A0}" type="slidenum">
              <a:rPr lang="en-US"/>
              <a:pPr/>
              <a:t>23</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r>
              <a:rPr lang="en-US" dirty="0" smtClean="0"/>
              <a:t>It is simplest to visualize this with geographic</a:t>
            </a:r>
            <a:r>
              <a:rPr lang="en-US" baseline="0" dirty="0" smtClean="0"/>
              <a:t> groups; but these concepts also apply to feature space (ancillary variables)</a:t>
            </a:r>
            <a:endParaRPr lang="en-US" dirty="0" smtClean="0"/>
          </a:p>
          <a:p>
            <a:pPr eaLnBrk="1" hangingPunct="1"/>
            <a:r>
              <a:rPr lang="en-US" dirty="0" smtClean="0"/>
              <a:t>Yards are similar to management systems or treatments, but conceptually they could be any feature that separates the world into populations.</a:t>
            </a:r>
          </a:p>
          <a:p>
            <a:pPr eaLnBrk="1" hangingPunct="1"/>
            <a:endParaRPr lang="en-US" dirty="0" smtClean="0"/>
          </a:p>
          <a:p>
            <a:pPr eaLnBrk="1" hangingPunct="1"/>
            <a:endParaRPr lang="en-US" dirty="0" smtClean="0"/>
          </a:p>
        </p:txBody>
      </p:sp>
    </p:spTree>
    <p:extLst>
      <p:ext uri="{BB962C8B-B14F-4D97-AF65-F5344CB8AC3E}">
        <p14:creationId xmlns:p14="http://schemas.microsoft.com/office/powerpoint/2010/main" val="419383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terminology can be a little confusing.  For more information:</a:t>
            </a:r>
          </a:p>
          <a:p>
            <a:endParaRPr lang="en-US" dirty="0" smtClean="0"/>
          </a:p>
          <a:p>
            <a:r>
              <a:rPr lang="en-US" dirty="0" err="1" smtClean="0"/>
              <a:t>Brus</a:t>
            </a:r>
            <a:r>
              <a:rPr lang="en-US" baseline="0" dirty="0" smtClean="0"/>
              <a:t> and </a:t>
            </a:r>
            <a:r>
              <a:rPr lang="en-US" baseline="0" dirty="0" err="1" smtClean="0"/>
              <a:t>dr</a:t>
            </a:r>
            <a:r>
              <a:rPr lang="en-US" baseline="0" dirty="0" smtClean="0"/>
              <a:t> </a:t>
            </a:r>
            <a:r>
              <a:rPr lang="en-US" baseline="0" dirty="0" err="1" smtClean="0"/>
              <a:t>Gruijter</a:t>
            </a:r>
            <a:r>
              <a:rPr lang="en-US" baseline="0" dirty="0" smtClean="0"/>
              <a:t>. 1997. Random sampling of geostatistical </a:t>
            </a:r>
            <a:r>
              <a:rPr lang="en-US" baseline="0" dirty="0" err="1" smtClean="0"/>
              <a:t>modellig</a:t>
            </a:r>
            <a:r>
              <a:rPr lang="en-US" baseline="0" dirty="0" smtClean="0"/>
              <a:t>? Choosing between design-based and model-based sampling strategies for soil (with discussion). </a:t>
            </a:r>
            <a:r>
              <a:rPr lang="en-US" baseline="0" dirty="0" err="1" smtClean="0"/>
              <a:t>Geoderma</a:t>
            </a:r>
            <a:r>
              <a:rPr lang="en-US" baseline="0" dirty="0" smtClean="0"/>
              <a:t> 80:1-44. </a:t>
            </a:r>
            <a:r>
              <a:rPr lang="en-US" dirty="0" smtClean="0">
                <a:effectLst/>
                <a:hlinkClick r:id="rId3"/>
              </a:rPr>
              <a:t>doi:10.1016/S0016-7061(97)00072-4</a:t>
            </a:r>
            <a:r>
              <a:rPr lang="en-US" dirty="0" smtClean="0">
                <a:effectLst/>
              </a:rPr>
              <a:t>  http://</a:t>
            </a:r>
            <a:r>
              <a:rPr lang="en-US" dirty="0" smtClean="0">
                <a:effectLst/>
              </a:rPr>
              <a:t>www.sciencedirect.com/science/article/pii/S0016706197000724</a:t>
            </a:r>
            <a:endParaRPr lang="en-US" dirty="0" smtClean="0">
              <a:effectLst/>
            </a:endParaRPr>
          </a:p>
          <a:p>
            <a:endParaRPr lang="en-US" dirty="0" smtClean="0">
              <a:effectLst/>
            </a:endParaRPr>
          </a:p>
          <a:p>
            <a:r>
              <a:rPr lang="en-US" dirty="0" smtClean="0">
                <a:effectLst/>
              </a:rPr>
              <a:t>If you really want to nerd out http://www.ncbi.nlm.nih.gov/pmc/articles/PMC2856970/</a:t>
            </a:r>
          </a:p>
          <a:p>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28</a:t>
            </a:fld>
            <a:endParaRPr lang="en-US"/>
          </a:p>
        </p:txBody>
      </p:sp>
    </p:spTree>
    <p:extLst>
      <p:ext uri="{BB962C8B-B14F-4D97-AF65-F5344CB8AC3E}">
        <p14:creationId xmlns:p14="http://schemas.microsoft.com/office/powerpoint/2010/main" val="2417904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This stuff makes my brain hurt: but the simple take home is that both methods are valid in both directions</a:t>
            </a:r>
            <a:r>
              <a:rPr lang="en-US" baseline="0" dirty="0" smtClean="0">
                <a:effectLst/>
              </a:rPr>
              <a:t> (sampling and inference).  </a:t>
            </a:r>
            <a:endParaRPr lang="en-US" dirty="0" smtClean="0">
              <a:effectLst/>
            </a:endParaRPr>
          </a:p>
          <a:p>
            <a:endParaRPr lang="en-US" dirty="0" smtClean="0"/>
          </a:p>
          <a:p>
            <a:r>
              <a:rPr lang="en-US" dirty="0" smtClean="0"/>
              <a:t>Consider </a:t>
            </a:r>
            <a:r>
              <a:rPr lang="en-US" dirty="0" err="1" smtClean="0"/>
              <a:t>Viscarra</a:t>
            </a:r>
            <a:r>
              <a:rPr lang="en-US" dirty="0" smtClean="0"/>
              <a:t> </a:t>
            </a:r>
            <a:r>
              <a:rPr lang="en-US" dirty="0" err="1" smtClean="0"/>
              <a:t>Rossel</a:t>
            </a:r>
            <a:r>
              <a:rPr lang="en-US" baseline="0" dirty="0" smtClean="0"/>
              <a:t> et al., 2016. Baseline estimates of soil organic carbon by proximal sensing: Comparing design-based, model-assisted and model-based inference. </a:t>
            </a:r>
            <a:r>
              <a:rPr lang="en-US" baseline="0" dirty="0" err="1" smtClean="0"/>
              <a:t>Geoderma</a:t>
            </a:r>
            <a:r>
              <a:rPr lang="en-US" baseline="0" dirty="0" smtClean="0"/>
              <a:t> 265: 152 – 163. http://www.sciencedirect.com/science/article/pii/S0016706115301312</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29</a:t>
            </a:fld>
            <a:endParaRPr lang="en-US"/>
          </a:p>
        </p:txBody>
      </p:sp>
    </p:spTree>
    <p:extLst>
      <p:ext uri="{BB962C8B-B14F-4D97-AF65-F5344CB8AC3E}">
        <p14:creationId xmlns:p14="http://schemas.microsoft.com/office/powerpoint/2010/main" val="1662600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2A1BF872-F565-4030-A093-CFA0390F57AA}" type="slidenum">
              <a:rPr lang="en-US"/>
              <a:pPr/>
              <a:t>30</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r>
              <a:rPr lang="en-US" smtClean="0"/>
              <a:t>Add a soil map to our fictional yards.  How well are our original samples likely to apply?</a:t>
            </a:r>
          </a:p>
        </p:txBody>
      </p:sp>
    </p:spTree>
    <p:extLst>
      <p:ext uri="{BB962C8B-B14F-4D97-AF65-F5344CB8AC3E}">
        <p14:creationId xmlns:p14="http://schemas.microsoft.com/office/powerpoint/2010/main" val="1111411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scientific endeavors start by asking a question:</a:t>
            </a:r>
            <a:r>
              <a:rPr lang="en-US" baseline="0" dirty="0" smtClean="0"/>
              <a:t>  sampling comes in when you try to answer that question.</a:t>
            </a:r>
          </a:p>
          <a:p>
            <a:r>
              <a:rPr lang="en-US" baseline="0" dirty="0" smtClean="0"/>
              <a:t>Since we aren’t in a physical class you can’t do all this – we could ask everyone.  </a:t>
            </a:r>
          </a:p>
          <a:p>
            <a:r>
              <a:rPr lang="en-US" baseline="0" dirty="0" smtClean="0"/>
              <a:t>Open the sampling_Excel_example1.xlsx and look at the DATA sheet from a previous class.</a:t>
            </a:r>
          </a:p>
          <a:p>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5</a:t>
            </a:fld>
            <a:endParaRPr lang="en-US"/>
          </a:p>
        </p:txBody>
      </p:sp>
    </p:spTree>
    <p:extLst>
      <p:ext uri="{BB962C8B-B14F-4D97-AF65-F5344CB8AC3E}">
        <p14:creationId xmlns:p14="http://schemas.microsoft.com/office/powerpoint/2010/main" val="263582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4F8C6532-33EE-4198-B3CC-2A3CBEFBE162}" type="slidenum">
              <a:rPr lang="en-US"/>
              <a:pPr/>
              <a:t>31</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r>
              <a:rPr lang="en-US" smtClean="0"/>
              <a:t>The answer to these questions will depend on the differences in management between the yards AND the differences in the soil map units.</a:t>
            </a:r>
          </a:p>
        </p:txBody>
      </p:sp>
    </p:spTree>
    <p:extLst>
      <p:ext uri="{BB962C8B-B14F-4D97-AF65-F5344CB8AC3E}">
        <p14:creationId xmlns:p14="http://schemas.microsoft.com/office/powerpoint/2010/main" val="3575355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start with an example from Wyoming.  We had a good deal of remotely sensed information and wanted a statistical (probability based) sampling scheme.</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41</a:t>
            </a:fld>
            <a:endParaRPr lang="en-US"/>
          </a:p>
        </p:txBody>
      </p:sp>
    </p:spTree>
    <p:extLst>
      <p:ext uri="{BB962C8B-B14F-4D97-AF65-F5344CB8AC3E}">
        <p14:creationId xmlns:p14="http://schemas.microsoft.com/office/powerpoint/2010/main" val="2226849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Because</a:t>
            </a:r>
            <a:r>
              <a:rPr lang="en-US" baseline="0" dirty="0" smtClean="0"/>
              <a:t> combinations of values chosen may not actually occur in the feature space (i.e. in the real world) a Latin Hypercube is constructed and then randomly selected values are chosen and checked to see if these samples meet the criteria of a Latin Hypercube. This is accomplished using an objective function and annealing schedule. </a:t>
            </a:r>
            <a:endParaRPr lang="en-US" dirty="0"/>
          </a:p>
        </p:txBody>
      </p:sp>
      <p:sp>
        <p:nvSpPr>
          <p:cNvPr id="4" name="Slide Number Placeholder 3"/>
          <p:cNvSpPr>
            <a:spLocks noGrp="1"/>
          </p:cNvSpPr>
          <p:nvPr>
            <p:ph type="sldNum" sz="quarter" idx="10"/>
          </p:nvPr>
        </p:nvSpPr>
        <p:spPr/>
        <p:txBody>
          <a:bodyPr/>
          <a:lstStyle/>
          <a:p>
            <a:fld id="{1DE2E09F-467B-4F0D-A5D5-391ECE67B09B}" type="slidenum">
              <a:rPr lang="en-US" smtClean="0"/>
              <a:pPr/>
              <a:t>49</a:t>
            </a:fld>
            <a:endParaRPr lang="en-US"/>
          </a:p>
        </p:txBody>
      </p:sp>
    </p:spTree>
    <p:extLst>
      <p:ext uri="{BB962C8B-B14F-4D97-AF65-F5344CB8AC3E}">
        <p14:creationId xmlns:p14="http://schemas.microsoft.com/office/powerpoint/2010/main" val="3643556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The Normalized Difference Vegetation Index (</a:t>
            </a:r>
            <a:r>
              <a:rPr lang="en-US" sz="1200" b="1" kern="1200" dirty="0" smtClean="0">
                <a:solidFill>
                  <a:schemeClr val="tx1"/>
                </a:solidFill>
                <a:effectLst/>
                <a:latin typeface="+mn-lt"/>
                <a:ea typeface="+mn-ea"/>
                <a:cs typeface="+mn-cs"/>
              </a:rPr>
              <a:t>NDVI</a:t>
            </a:r>
            <a:r>
              <a:rPr lang="en-US" sz="1200" b="0" kern="1200" dirty="0" smtClean="0">
                <a:solidFill>
                  <a:schemeClr val="tx1"/>
                </a:solidFill>
                <a:effectLst/>
                <a:latin typeface="+mn-lt"/>
                <a:ea typeface="+mn-ea"/>
                <a:cs typeface="+mn-cs"/>
              </a:rPr>
              <a:t>) is an index of plant “greenness” or photosynthetic activity, and is one of the most commonly used vegetation </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50</a:t>
            </a:fld>
            <a:endParaRPr lang="en-US"/>
          </a:p>
        </p:txBody>
      </p:sp>
    </p:spTree>
    <p:extLst>
      <p:ext uri="{BB962C8B-B14F-4D97-AF65-F5344CB8AC3E}">
        <p14:creationId xmlns:p14="http://schemas.microsoft.com/office/powerpoint/2010/main" val="3909226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PDF (probability density</a:t>
            </a:r>
            <a:r>
              <a:rPr lang="en-US" baseline="0" dirty="0" smtClean="0"/>
              <a:t> function) of NDVI in this watershed.</a:t>
            </a:r>
          </a:p>
          <a:p>
            <a:r>
              <a:rPr lang="en-US" sz="1200" b="0" kern="1200" dirty="0" smtClean="0">
                <a:solidFill>
                  <a:schemeClr val="tx1"/>
                </a:solidFill>
                <a:effectLst/>
                <a:latin typeface="+mn-lt"/>
                <a:ea typeface="+mn-ea"/>
                <a:cs typeface="+mn-cs"/>
              </a:rPr>
              <a:t>In </a:t>
            </a:r>
            <a:r>
              <a:rPr lang="en-US" sz="1200" b="1" kern="1200" dirty="0" smtClean="0">
                <a:solidFill>
                  <a:schemeClr val="tx1"/>
                </a:solidFill>
                <a:effectLst/>
                <a:latin typeface="+mn-lt"/>
                <a:ea typeface="+mn-ea"/>
                <a:cs typeface="+mn-cs"/>
              </a:rPr>
              <a:t>probability</a:t>
            </a:r>
            <a:r>
              <a:rPr lang="en-US" sz="1200" b="0" kern="1200" dirty="0" smtClean="0">
                <a:solidFill>
                  <a:schemeClr val="tx1"/>
                </a:solidFill>
                <a:effectLst/>
                <a:latin typeface="+mn-lt"/>
                <a:ea typeface="+mn-ea"/>
                <a:cs typeface="+mn-cs"/>
              </a:rPr>
              <a:t> theory, a </a:t>
            </a:r>
            <a:r>
              <a:rPr lang="en-US" sz="1200" b="1" kern="1200" dirty="0" smtClean="0">
                <a:solidFill>
                  <a:schemeClr val="tx1"/>
                </a:solidFill>
                <a:effectLst/>
                <a:latin typeface="+mn-lt"/>
                <a:ea typeface="+mn-ea"/>
                <a:cs typeface="+mn-cs"/>
              </a:rPr>
              <a:t>probability density function</a:t>
            </a:r>
            <a:r>
              <a:rPr lang="en-US" sz="1200" b="0" kern="1200" dirty="0" smtClean="0">
                <a:solidFill>
                  <a:schemeClr val="tx1"/>
                </a:solidFill>
                <a:effectLst/>
                <a:latin typeface="+mn-lt"/>
                <a:ea typeface="+mn-ea"/>
                <a:cs typeface="+mn-cs"/>
              </a:rPr>
              <a:t> (PDF), or </a:t>
            </a:r>
            <a:r>
              <a:rPr lang="en-US" sz="1200" b="1" kern="1200" dirty="0" smtClean="0">
                <a:solidFill>
                  <a:schemeClr val="tx1"/>
                </a:solidFill>
                <a:effectLst/>
                <a:latin typeface="+mn-lt"/>
                <a:ea typeface="+mn-ea"/>
                <a:cs typeface="+mn-cs"/>
              </a:rPr>
              <a:t>density</a:t>
            </a:r>
            <a:r>
              <a:rPr lang="en-US" sz="1200" b="0" kern="1200" dirty="0" smtClean="0">
                <a:solidFill>
                  <a:schemeClr val="tx1"/>
                </a:solidFill>
                <a:effectLst/>
                <a:latin typeface="+mn-lt"/>
                <a:ea typeface="+mn-ea"/>
                <a:cs typeface="+mn-cs"/>
              </a:rPr>
              <a:t> of a continuous random variable, is a </a:t>
            </a:r>
            <a:r>
              <a:rPr lang="en-US" sz="1200" b="1" kern="1200" dirty="0" smtClean="0">
                <a:solidFill>
                  <a:schemeClr val="tx1"/>
                </a:solidFill>
                <a:effectLst/>
                <a:latin typeface="+mn-lt"/>
                <a:ea typeface="+mn-ea"/>
                <a:cs typeface="+mn-cs"/>
              </a:rPr>
              <a:t>function</a:t>
            </a:r>
            <a:r>
              <a:rPr lang="en-US" sz="1200" b="0" kern="1200" dirty="0" smtClean="0">
                <a:solidFill>
                  <a:schemeClr val="tx1"/>
                </a:solidFill>
                <a:effectLst/>
                <a:latin typeface="+mn-lt"/>
                <a:ea typeface="+mn-ea"/>
                <a:cs typeface="+mn-cs"/>
              </a:rPr>
              <a:t> that describes the relative likelihood for this random variable to take on a given value.</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51</a:t>
            </a:fld>
            <a:endParaRPr lang="en-US"/>
          </a:p>
        </p:txBody>
      </p:sp>
    </p:spTree>
    <p:extLst>
      <p:ext uri="{BB962C8B-B14F-4D97-AF65-F5344CB8AC3E}">
        <p14:creationId xmlns:p14="http://schemas.microsoft.com/office/powerpoint/2010/main" val="2635627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8212C0A-5A47-40C3-95A5-E78B8DD9F362}" type="slidenum">
              <a:rPr lang="en-US" altLang="en-US"/>
              <a:pPr eaLnBrk="1" hangingPunct="1"/>
              <a:t>55</a:t>
            </a:fld>
            <a:endParaRPr lang="en-US" alt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Optimum index factor</a:t>
            </a:r>
          </a:p>
        </p:txBody>
      </p:sp>
    </p:spTree>
    <p:extLst>
      <p:ext uri="{BB962C8B-B14F-4D97-AF65-F5344CB8AC3E}">
        <p14:creationId xmlns:p14="http://schemas.microsoft.com/office/powerpoint/2010/main" val="2813254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E2B47D7-CF87-4176-8B50-18744CA23B21}" type="slidenum">
              <a:rPr lang="en-US" altLang="en-US">
                <a:latin typeface="Arial" panose="020B0604020202020204" pitchFamily="34" charset="0"/>
              </a:rPr>
              <a:pPr/>
              <a:t>69</a:t>
            </a:fld>
            <a:endParaRPr lang="en-US" altLang="en-US">
              <a:latin typeface="Arial" panose="020B0604020202020204" pitchFamily="34" charset="0"/>
            </a:endParaRPr>
          </a:p>
        </p:txBody>
      </p:sp>
    </p:spTree>
    <p:extLst>
      <p:ext uri="{BB962C8B-B14F-4D97-AF65-F5344CB8AC3E}">
        <p14:creationId xmlns:p14="http://schemas.microsoft.com/office/powerpoint/2010/main" val="3630221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A71DB461-009B-4835-97D0-EE1FE75AA146}" type="slidenum">
              <a:rPr lang="en-US"/>
              <a:pPr/>
              <a:t>7</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r>
              <a:rPr lang="en-US" dirty="0" smtClean="0"/>
              <a:t>Taxonomically is one way, Geographically might be another. Components are used to aggregate information in NASIS.</a:t>
            </a:r>
          </a:p>
        </p:txBody>
      </p:sp>
    </p:spTree>
    <p:extLst>
      <p:ext uri="{BB962C8B-B14F-4D97-AF65-F5344CB8AC3E}">
        <p14:creationId xmlns:p14="http://schemas.microsoft.com/office/powerpoint/2010/main" val="1513174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2A719FAF-2D13-460A-8873-B70927149D2E}" type="slidenum">
              <a:rPr lang="en-US"/>
              <a:pPr/>
              <a:t>8</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r>
              <a:rPr lang="en-US" dirty="0" smtClean="0"/>
              <a:t>We’ll start by thinking about sampling – which is a little more </a:t>
            </a:r>
            <a:r>
              <a:rPr lang="en-US" dirty="0" err="1" smtClean="0"/>
              <a:t>straightfoward</a:t>
            </a:r>
            <a:r>
              <a:rPr lang="en-US" dirty="0" smtClean="0"/>
              <a:t>.  The next 5 slide are about idealized sampling – this is not done very often by soil survey; but it will help us to think about the ideal before we turn it around and apply the results of samples we already have.</a:t>
            </a:r>
          </a:p>
        </p:txBody>
      </p:sp>
    </p:spTree>
    <p:extLst>
      <p:ext uri="{BB962C8B-B14F-4D97-AF65-F5344CB8AC3E}">
        <p14:creationId xmlns:p14="http://schemas.microsoft.com/office/powerpoint/2010/main" val="1004382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C0C71774-EF34-40DE-812A-0E5D0E1CE46D}" type="slidenum">
              <a:rPr lang="en-US"/>
              <a:pPr/>
              <a:t>9</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r>
              <a:rPr lang="en-US" dirty="0" smtClean="0"/>
              <a:t>The simplest way to sample is randomly – draw names out of a hat. </a:t>
            </a:r>
          </a:p>
          <a:p>
            <a:pPr eaLnBrk="1" hangingPunct="1"/>
            <a:r>
              <a:rPr lang="en-US" dirty="0" smtClean="0"/>
              <a:t>Assuming, you were randomly assigned to tables/groups. We could quiz one group/table and get a reasonable representation of the entire class. </a:t>
            </a:r>
          </a:p>
          <a:p>
            <a:pPr eaLnBrk="1" hangingPunct="1"/>
            <a:r>
              <a:rPr lang="en-US" dirty="0" smtClean="0"/>
              <a:t>Systematically - list names in alphabetical order and systematically (for example, every fifth name) select a sample (this assumes that there is no relationship between the alphabetical rank and the thing we’re interested in).</a:t>
            </a:r>
          </a:p>
        </p:txBody>
      </p:sp>
    </p:spTree>
    <p:extLst>
      <p:ext uri="{BB962C8B-B14F-4D97-AF65-F5344CB8AC3E}">
        <p14:creationId xmlns:p14="http://schemas.microsoft.com/office/powerpoint/2010/main" val="376842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9747BFA1-B5A8-4660-BC17-366A779A394F}" type="slidenum">
              <a:rPr lang="en-US"/>
              <a:pPr/>
              <a:t>10</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r>
              <a:rPr lang="en-US" b="1" dirty="0" smtClean="0"/>
              <a:t>Random - </a:t>
            </a:r>
            <a:r>
              <a:rPr lang="en-US" dirty="0" smtClean="0"/>
              <a:t>The simplest way to sample is randomly – draw names out of a hat.</a:t>
            </a:r>
          </a:p>
          <a:p>
            <a:pPr eaLnBrk="1" hangingPunct="1"/>
            <a:r>
              <a:rPr lang="en-US" b="1" dirty="0" smtClean="0"/>
              <a:t>Systematically - </a:t>
            </a:r>
            <a:r>
              <a:rPr lang="en-US" dirty="0" smtClean="0"/>
              <a:t>list names in alphabetical order and systematically (for example, every fifth name) select a sample (this assumes that there is no relationship between the alphabetical rank and the thing we’re interested in).</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Cluster </a:t>
            </a:r>
            <a:r>
              <a:rPr lang="en-US" dirty="0" smtClean="0"/>
              <a:t>- Assuming you were randomly assigned to groups,</a:t>
            </a:r>
            <a:r>
              <a:rPr lang="en-US" baseline="0" dirty="0" smtClean="0"/>
              <a:t> w</a:t>
            </a:r>
            <a:r>
              <a:rPr lang="en-US" dirty="0" smtClean="0"/>
              <a:t>e could quiz one group and get a reasonable representation of the entire class. </a:t>
            </a:r>
          </a:p>
          <a:p>
            <a:pPr eaLnBrk="1" hangingPunct="1"/>
            <a:endParaRPr lang="en-US" dirty="0" smtClean="0"/>
          </a:p>
        </p:txBody>
      </p:sp>
    </p:spTree>
    <p:extLst>
      <p:ext uri="{BB962C8B-B14F-4D97-AF65-F5344CB8AC3E}">
        <p14:creationId xmlns:p14="http://schemas.microsoft.com/office/powerpoint/2010/main" val="3089475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regular,</a:t>
            </a:r>
            <a:r>
              <a:rPr lang="en-US" baseline="0" dirty="0" smtClean="0"/>
              <a:t> repeating pattern</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12</a:t>
            </a:fld>
            <a:endParaRPr lang="en-US"/>
          </a:p>
        </p:txBody>
      </p:sp>
    </p:spTree>
    <p:extLst>
      <p:ext uri="{BB962C8B-B14F-4D97-AF65-F5344CB8AC3E}">
        <p14:creationId xmlns:p14="http://schemas.microsoft.com/office/powerpoint/2010/main" val="3736513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Transects</a:t>
            </a:r>
            <a:r>
              <a:rPr lang="en-US" baseline="0" dirty="0" smtClean="0"/>
              <a:t> are a type of systematic sample.  The difficulty with transects is selecting a distance that captures the variability present and does not miss things that occur in a repeating pattern.</a:t>
            </a:r>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13</a:t>
            </a:fld>
            <a:endParaRPr lang="en-US"/>
          </a:p>
        </p:txBody>
      </p:sp>
    </p:spTree>
    <p:extLst>
      <p:ext uri="{BB962C8B-B14F-4D97-AF65-F5344CB8AC3E}">
        <p14:creationId xmlns:p14="http://schemas.microsoft.com/office/powerpoint/2010/main" val="746104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cluster</a:t>
            </a:r>
            <a:r>
              <a:rPr lang="en-US" baseline="0" dirty="0" smtClean="0"/>
              <a:t> is any sampling scheme that concentrates sampling geographically.  Within a cluster, samples can be collected systematically (1), or randomly (2 and 3).</a:t>
            </a:r>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14</a:t>
            </a:fld>
            <a:endParaRPr lang="en-US"/>
          </a:p>
        </p:txBody>
      </p:sp>
    </p:spTree>
    <p:extLst>
      <p:ext uri="{BB962C8B-B14F-4D97-AF65-F5344CB8AC3E}">
        <p14:creationId xmlns:p14="http://schemas.microsoft.com/office/powerpoint/2010/main" val="1656995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1/29/2018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1/29/2018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1/29/2018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1/29/2018</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r>
              <a:rPr lang="en-US" noProof="0" smtClean="0"/>
              <a:t>Click icon to add table</a:t>
            </a:r>
            <a:endParaRPr lang="en-US" noProof="0"/>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1/29/2018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solidFill>
            <a:schemeClr val="accent6">
              <a:lumMod val="40000"/>
              <a:lumOff val="60000"/>
              <a:alpha val="55000"/>
            </a:schemeClr>
          </a:solidFill>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1/29/2018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1/29/2018</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1/29/2018</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1/29/2018</a:t>
            </a:fld>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1/29/2018</a:t>
            </a:fld>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1/29/2018</a:t>
            </a:fld>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1/29/2018</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1/29/2018</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Arial" charset="0"/>
              </a:defRPr>
            </a:lvl1pPr>
          </a:lstStyle>
          <a:p>
            <a:fld id="{12FC6BD2-09CF-4042-ACCA-324A340E76E3}" type="datetimeFigureOut">
              <a:rPr lang="en-US" smtClean="0"/>
              <a:pPr/>
              <a:t>1/29/2018</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fld id="{E76931C9-280E-4DAF-A3EC-AA3A816A627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ncss-tech/stats_for_soil_survey/tree/master/data/sampling" TargetMode="External"/><Relationship Id="rId2" Type="http://schemas.openxmlformats.org/officeDocument/2006/relationships/hyperlink" Target="http://ncss-tech.github.io/stats_for_soil_survey/chapters/3_sampling/3_sampling.html"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16.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3.wmf"/><Relationship Id="rId11" Type="http://schemas.openxmlformats.org/officeDocument/2006/relationships/image" Target="../media/image15.wmf"/><Relationship Id="rId5" Type="http://schemas.openxmlformats.org/officeDocument/2006/relationships/oleObject" Target="../embeddings/oleObject2.bin"/><Relationship Id="rId10" Type="http://schemas.openxmlformats.org/officeDocument/2006/relationships/oleObject" Target="../embeddings/oleObject4.bin"/><Relationship Id="rId4" Type="http://schemas.openxmlformats.org/officeDocument/2006/relationships/image" Target="../media/image12.wmf"/><Relationship Id="rId9" Type="http://schemas.openxmlformats.org/officeDocument/2006/relationships/image" Target="../media/image14.w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8.emf"/><Relationship Id="rId4" Type="http://schemas.openxmlformats.org/officeDocument/2006/relationships/oleObject" Target="../embeddings/oleObject5.bin"/></Relationships>
</file>

<file path=ppt/slides/_rels/slide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4.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5.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6.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researchgate.net/publication/260516791_A_conditioned_Latin_hypercube_sampling_algorithm_incorporating_operational_constraints" TargetMode="External"/><Relationship Id="rId2" Type="http://schemas.openxmlformats.org/officeDocument/2006/relationships/hyperlink" Target="http://www.pedometrics.org/Pedometron/Pedometron37.pdf"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www.nrcs.usda.gov/wps/portal/nrcs/detail/soils/home/?cid=nrcs142p2_053372" TargetMode="External"/><Relationship Id="rId2" Type="http://schemas.openxmlformats.org/officeDocument/2006/relationships/hyperlink" Target="http://www.landscapetoolbox.org/mssret/MSSRET.html"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www.landscapetoolbox.org/mssret/MSSRET.html"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github.com/ncss-tech/stats_for_soil_survey/tree/master/presentations/sampling/pdf_example"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z.about.com/d/coins/1/5/Z/-/-/-/Coin-anatomy-6.jpg"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0"/>
            <a:ext cx="7772400" cy="1470025"/>
          </a:xfrm>
        </p:spPr>
        <p:txBody>
          <a:bodyPr/>
          <a:lstStyle/>
          <a:p>
            <a:r>
              <a:rPr lang="en-US" dirty="0" smtClean="0">
                <a:effectLst>
                  <a:outerShdw blurRad="38100" dist="38100" dir="2700000" algn="tl">
                    <a:srgbClr val="000000">
                      <a:alpha val="43137"/>
                    </a:srgbClr>
                  </a:outerShdw>
                </a:effectLst>
              </a:rPr>
              <a:t>Sampling</a:t>
            </a:r>
            <a:endParaRPr lang="en-US"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Sample</a:t>
            </a:r>
          </a:p>
        </p:txBody>
      </p:sp>
      <p:sp>
        <p:nvSpPr>
          <p:cNvPr id="39939" name="Rectangle 3"/>
          <p:cNvSpPr>
            <a:spLocks noGrp="1" noChangeArrowheads="1"/>
          </p:cNvSpPr>
          <p:nvPr>
            <p:ph idx="1"/>
          </p:nvPr>
        </p:nvSpPr>
        <p:spPr/>
        <p:txBody>
          <a:bodyPr/>
          <a:lstStyle/>
          <a:p>
            <a:pPr eaLnBrk="1" hangingPunct="1"/>
            <a:r>
              <a:rPr lang="en-US" smtClean="0"/>
              <a:t>A subset of a population</a:t>
            </a:r>
          </a:p>
          <a:p>
            <a:pPr eaLnBrk="1" hangingPunct="1"/>
            <a:endParaRPr lang="en-US" smtClean="0"/>
          </a:p>
          <a:p>
            <a:pPr lvl="1" eaLnBrk="1" hangingPunct="1"/>
            <a:r>
              <a:rPr lang="en-US" smtClean="0"/>
              <a:t>How would you sample a soil?</a:t>
            </a:r>
          </a:p>
        </p:txBody>
      </p:sp>
      <p:sp>
        <p:nvSpPr>
          <p:cNvPr id="82948" name="Text Box 4"/>
          <p:cNvSpPr txBox="1">
            <a:spLocks noChangeArrowheads="1"/>
          </p:cNvSpPr>
          <p:nvPr/>
        </p:nvSpPr>
        <p:spPr bwMode="auto">
          <a:xfrm>
            <a:off x="5791200" y="3581400"/>
            <a:ext cx="3124200" cy="3108543"/>
          </a:xfrm>
          <a:prstGeom prst="rect">
            <a:avLst/>
          </a:prstGeom>
          <a:solidFill>
            <a:srgbClr val="000080"/>
          </a:solidFill>
          <a:ln w="9525">
            <a:noFill/>
            <a:miter lim="800000"/>
            <a:headEnd/>
            <a:tailEnd/>
          </a:ln>
        </p:spPr>
        <p:txBody>
          <a:bodyPr>
            <a:spAutoFit/>
          </a:bodyPr>
          <a:lstStyle/>
          <a:p>
            <a:r>
              <a:rPr lang="en-US" sz="2800" dirty="0" smtClean="0">
                <a:solidFill>
                  <a:srgbClr val="FFFF00"/>
                </a:solidFill>
              </a:rPr>
              <a:t>Two-phase or Cluster</a:t>
            </a:r>
            <a:endParaRPr lang="en-US" sz="2800" dirty="0">
              <a:solidFill>
                <a:srgbClr val="FFFF00"/>
              </a:solidFill>
            </a:endParaRPr>
          </a:p>
          <a:p>
            <a:endParaRPr lang="en-US" sz="2800" dirty="0">
              <a:solidFill>
                <a:srgbClr val="FFFF00"/>
              </a:solidFill>
            </a:endParaRPr>
          </a:p>
          <a:p>
            <a:r>
              <a:rPr lang="en-US" sz="2800" dirty="0">
                <a:solidFill>
                  <a:srgbClr val="FFFF00"/>
                </a:solidFill>
              </a:rPr>
              <a:t>randomly select areas then collect multiple samples within that area</a:t>
            </a:r>
          </a:p>
        </p:txBody>
      </p:sp>
      <p:sp>
        <p:nvSpPr>
          <p:cNvPr id="82949" name="Text Box 5"/>
          <p:cNvSpPr txBox="1">
            <a:spLocks noChangeArrowheads="1"/>
          </p:cNvSpPr>
          <p:nvPr/>
        </p:nvSpPr>
        <p:spPr bwMode="auto">
          <a:xfrm>
            <a:off x="304800" y="3581400"/>
            <a:ext cx="2590800" cy="2227263"/>
          </a:xfrm>
          <a:prstGeom prst="rect">
            <a:avLst/>
          </a:prstGeom>
          <a:solidFill>
            <a:srgbClr val="000080"/>
          </a:solidFill>
          <a:ln w="9525">
            <a:noFill/>
            <a:miter lim="800000"/>
            <a:headEnd/>
            <a:tailEnd/>
          </a:ln>
        </p:spPr>
        <p:txBody>
          <a:bodyPr>
            <a:spAutoFit/>
          </a:bodyPr>
          <a:lstStyle/>
          <a:p>
            <a:r>
              <a:rPr lang="en-US" sz="2800">
                <a:solidFill>
                  <a:srgbClr val="FFFF00"/>
                </a:solidFill>
              </a:rPr>
              <a:t>Randomly</a:t>
            </a:r>
          </a:p>
          <a:p>
            <a:endParaRPr lang="en-US" sz="2800">
              <a:solidFill>
                <a:srgbClr val="FFFF00"/>
              </a:solidFill>
            </a:endParaRPr>
          </a:p>
          <a:p>
            <a:r>
              <a:rPr lang="en-US" sz="2800">
                <a:solidFill>
                  <a:srgbClr val="FFFF00"/>
                </a:solidFill>
              </a:rPr>
              <a:t>Select random </a:t>
            </a:r>
          </a:p>
          <a:p>
            <a:r>
              <a:rPr lang="en-US" sz="2800">
                <a:solidFill>
                  <a:srgbClr val="FFFF00"/>
                </a:solidFill>
              </a:rPr>
              <a:t>x–y points within the field</a:t>
            </a:r>
          </a:p>
        </p:txBody>
      </p:sp>
      <p:sp>
        <p:nvSpPr>
          <p:cNvPr id="82950" name="Text Box 6"/>
          <p:cNvSpPr txBox="1">
            <a:spLocks noChangeArrowheads="1"/>
          </p:cNvSpPr>
          <p:nvPr/>
        </p:nvSpPr>
        <p:spPr bwMode="auto">
          <a:xfrm>
            <a:off x="3048000" y="3581400"/>
            <a:ext cx="2590800" cy="1800225"/>
          </a:xfrm>
          <a:prstGeom prst="rect">
            <a:avLst/>
          </a:prstGeom>
          <a:solidFill>
            <a:srgbClr val="000080"/>
          </a:solidFill>
          <a:ln w="9525">
            <a:noFill/>
            <a:miter lim="800000"/>
            <a:headEnd/>
            <a:tailEnd/>
          </a:ln>
        </p:spPr>
        <p:txBody>
          <a:bodyPr>
            <a:spAutoFit/>
          </a:bodyPr>
          <a:lstStyle/>
          <a:p>
            <a:r>
              <a:rPr lang="en-US" sz="2800">
                <a:solidFill>
                  <a:srgbClr val="FFFF00"/>
                </a:solidFill>
              </a:rPr>
              <a:t>Systematically</a:t>
            </a:r>
          </a:p>
          <a:p>
            <a:endParaRPr lang="en-US" sz="2800">
              <a:solidFill>
                <a:srgbClr val="FFFF00"/>
              </a:solidFill>
            </a:endParaRPr>
          </a:p>
          <a:p>
            <a:r>
              <a:rPr lang="en-US" sz="2800">
                <a:solidFill>
                  <a:srgbClr val="FFFF00"/>
                </a:solidFill>
              </a:rPr>
              <a:t>Select points on a 20m grid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9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9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9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animBg="1"/>
      <p:bldP spid="82949" grpId="0" animBg="1"/>
      <p:bldP spid="8295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ChangeArrowheads="1"/>
          </p:cNvSpPr>
          <p:nvPr/>
        </p:nvSpPr>
        <p:spPr bwMode="auto">
          <a:xfrm>
            <a:off x="838200" y="609600"/>
            <a:ext cx="7467600" cy="5562600"/>
          </a:xfrm>
          <a:prstGeom prst="rect">
            <a:avLst/>
          </a:prstGeom>
          <a:solidFill>
            <a:schemeClr val="accent1"/>
          </a:solidFill>
          <a:ln w="9525">
            <a:solidFill>
              <a:schemeClr val="tx1"/>
            </a:solidFill>
            <a:miter lim="800000"/>
            <a:headEnd/>
            <a:tailEnd/>
          </a:ln>
        </p:spPr>
        <p:txBody>
          <a:bodyPr wrap="none" anchor="ctr"/>
          <a:lstStyle/>
          <a:p>
            <a:endParaRPr lang="en-US"/>
          </a:p>
        </p:txBody>
      </p:sp>
      <p:grpSp>
        <p:nvGrpSpPr>
          <p:cNvPr id="2" name="Group 16"/>
          <p:cNvGrpSpPr>
            <a:grpSpLocks/>
          </p:cNvGrpSpPr>
          <p:nvPr/>
        </p:nvGrpSpPr>
        <p:grpSpPr bwMode="auto">
          <a:xfrm>
            <a:off x="533400" y="228600"/>
            <a:ext cx="7391400" cy="5638800"/>
            <a:chOff x="336" y="144"/>
            <a:chExt cx="4656" cy="3552"/>
          </a:xfrm>
        </p:grpSpPr>
        <p:sp>
          <p:nvSpPr>
            <p:cNvPr id="40964" name="Text Box 6"/>
            <p:cNvSpPr txBox="1">
              <a:spLocks noChangeArrowheads="1"/>
            </p:cNvSpPr>
            <p:nvPr/>
          </p:nvSpPr>
          <p:spPr bwMode="auto">
            <a:xfrm>
              <a:off x="336" y="144"/>
              <a:ext cx="1127" cy="327"/>
            </a:xfrm>
            <a:prstGeom prst="rect">
              <a:avLst/>
            </a:prstGeom>
            <a:solidFill>
              <a:srgbClr val="000080"/>
            </a:solidFill>
            <a:ln w="9525">
              <a:noFill/>
              <a:miter lim="800000"/>
              <a:headEnd/>
              <a:tailEnd/>
            </a:ln>
          </p:spPr>
          <p:txBody>
            <a:bodyPr wrap="none">
              <a:spAutoFit/>
            </a:bodyPr>
            <a:lstStyle/>
            <a:p>
              <a:r>
                <a:rPr lang="en-US" sz="2800">
                  <a:solidFill>
                    <a:srgbClr val="FFFF00"/>
                  </a:solidFill>
                </a:rPr>
                <a:t>Randomly</a:t>
              </a:r>
            </a:p>
          </p:txBody>
        </p:sp>
        <p:sp>
          <p:nvSpPr>
            <p:cNvPr id="40965" name="AutoShape 8"/>
            <p:cNvSpPr>
              <a:spLocks noChangeArrowheads="1"/>
            </p:cNvSpPr>
            <p:nvPr/>
          </p:nvSpPr>
          <p:spPr bwMode="auto">
            <a:xfrm rot="321349">
              <a:off x="1104" y="768"/>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6" name="AutoShape 9"/>
            <p:cNvSpPr>
              <a:spLocks noChangeArrowheads="1"/>
            </p:cNvSpPr>
            <p:nvPr/>
          </p:nvSpPr>
          <p:spPr bwMode="auto">
            <a:xfrm rot="321349">
              <a:off x="1488" y="1536"/>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7" name="AutoShape 10"/>
            <p:cNvSpPr>
              <a:spLocks noChangeArrowheads="1"/>
            </p:cNvSpPr>
            <p:nvPr/>
          </p:nvSpPr>
          <p:spPr bwMode="auto">
            <a:xfrm rot="321349">
              <a:off x="4128" y="2160"/>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8" name="AutoShape 11"/>
            <p:cNvSpPr>
              <a:spLocks noChangeArrowheads="1"/>
            </p:cNvSpPr>
            <p:nvPr/>
          </p:nvSpPr>
          <p:spPr bwMode="auto">
            <a:xfrm rot="321349">
              <a:off x="2112" y="624"/>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9" name="AutoShape 12"/>
            <p:cNvSpPr>
              <a:spLocks noChangeArrowheads="1"/>
            </p:cNvSpPr>
            <p:nvPr/>
          </p:nvSpPr>
          <p:spPr bwMode="auto">
            <a:xfrm rot="321349">
              <a:off x="2736" y="2640"/>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70" name="AutoShape 13"/>
            <p:cNvSpPr>
              <a:spLocks noChangeArrowheads="1"/>
            </p:cNvSpPr>
            <p:nvPr/>
          </p:nvSpPr>
          <p:spPr bwMode="auto">
            <a:xfrm rot="321349">
              <a:off x="1248" y="2448"/>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71" name="AutoShape 14"/>
            <p:cNvSpPr>
              <a:spLocks noChangeArrowheads="1"/>
            </p:cNvSpPr>
            <p:nvPr/>
          </p:nvSpPr>
          <p:spPr bwMode="auto">
            <a:xfrm rot="321349">
              <a:off x="4080" y="912"/>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72" name="AutoShape 15"/>
            <p:cNvSpPr>
              <a:spLocks noChangeArrowheads="1"/>
            </p:cNvSpPr>
            <p:nvPr/>
          </p:nvSpPr>
          <p:spPr bwMode="auto">
            <a:xfrm rot="321349">
              <a:off x="4800" y="3504"/>
              <a:ext cx="192" cy="192"/>
            </a:xfrm>
            <a:prstGeom prst="plus">
              <a:avLst>
                <a:gd name="adj" fmla="val 25000"/>
              </a:avLst>
            </a:prstGeom>
            <a:solidFill>
              <a:srgbClr val="FF0000"/>
            </a:solidFill>
            <a:ln w="9525">
              <a:solidFill>
                <a:schemeClr val="tx1"/>
              </a:solidFill>
              <a:miter lim="800000"/>
              <a:headEnd/>
              <a:tailEnd/>
            </a:ln>
          </p:spPr>
          <p:txBody>
            <a:bodyPr wrap="none" anchor="ctr"/>
            <a:lstStyle/>
            <a:p>
              <a:pPr algn="ctr"/>
              <a:endParaRPr lang="en-US" sz="18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838200" y="609600"/>
            <a:ext cx="7467600" cy="5562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1987" name="Text Box 22"/>
          <p:cNvSpPr txBox="1">
            <a:spLocks noChangeArrowheads="1"/>
          </p:cNvSpPr>
          <p:nvPr/>
        </p:nvSpPr>
        <p:spPr bwMode="auto">
          <a:xfrm>
            <a:off x="3505200" y="304800"/>
            <a:ext cx="2459038" cy="519113"/>
          </a:xfrm>
          <a:prstGeom prst="rect">
            <a:avLst/>
          </a:prstGeom>
          <a:solidFill>
            <a:srgbClr val="000080"/>
          </a:solidFill>
          <a:ln w="9525">
            <a:noFill/>
            <a:miter lim="800000"/>
            <a:headEnd/>
            <a:tailEnd/>
          </a:ln>
        </p:spPr>
        <p:txBody>
          <a:bodyPr wrap="none">
            <a:spAutoFit/>
          </a:bodyPr>
          <a:lstStyle/>
          <a:p>
            <a:r>
              <a:rPr lang="en-US" sz="2800">
                <a:solidFill>
                  <a:srgbClr val="FFFF00"/>
                </a:solidFill>
              </a:rPr>
              <a:t>Systematically</a:t>
            </a:r>
          </a:p>
        </p:txBody>
      </p:sp>
      <p:sp>
        <p:nvSpPr>
          <p:cNvPr id="41988" name="Line 23"/>
          <p:cNvSpPr>
            <a:spLocks noChangeShapeType="1"/>
          </p:cNvSpPr>
          <p:nvPr/>
        </p:nvSpPr>
        <p:spPr bwMode="auto">
          <a:xfrm>
            <a:off x="838200" y="5257800"/>
            <a:ext cx="7467600" cy="0"/>
          </a:xfrm>
          <a:prstGeom prst="line">
            <a:avLst/>
          </a:prstGeom>
          <a:noFill/>
          <a:ln w="9525">
            <a:solidFill>
              <a:schemeClr val="tx1"/>
            </a:solidFill>
            <a:round/>
            <a:headEnd/>
            <a:tailEnd/>
          </a:ln>
        </p:spPr>
        <p:txBody>
          <a:bodyPr/>
          <a:lstStyle/>
          <a:p>
            <a:endParaRPr lang="en-US"/>
          </a:p>
        </p:txBody>
      </p:sp>
      <p:sp>
        <p:nvSpPr>
          <p:cNvPr id="41989" name="Line 24"/>
          <p:cNvSpPr>
            <a:spLocks noChangeShapeType="1"/>
          </p:cNvSpPr>
          <p:nvPr/>
        </p:nvSpPr>
        <p:spPr bwMode="auto">
          <a:xfrm>
            <a:off x="838200" y="4343400"/>
            <a:ext cx="7467600" cy="0"/>
          </a:xfrm>
          <a:prstGeom prst="line">
            <a:avLst/>
          </a:prstGeom>
          <a:noFill/>
          <a:ln w="9525">
            <a:solidFill>
              <a:schemeClr val="tx1"/>
            </a:solidFill>
            <a:round/>
            <a:headEnd/>
            <a:tailEnd/>
          </a:ln>
        </p:spPr>
        <p:txBody>
          <a:bodyPr/>
          <a:lstStyle/>
          <a:p>
            <a:endParaRPr lang="en-US"/>
          </a:p>
        </p:txBody>
      </p:sp>
      <p:sp>
        <p:nvSpPr>
          <p:cNvPr id="41990" name="Line 25"/>
          <p:cNvSpPr>
            <a:spLocks noChangeShapeType="1"/>
          </p:cNvSpPr>
          <p:nvPr/>
        </p:nvSpPr>
        <p:spPr bwMode="auto">
          <a:xfrm>
            <a:off x="838200" y="3429000"/>
            <a:ext cx="7467600" cy="0"/>
          </a:xfrm>
          <a:prstGeom prst="line">
            <a:avLst/>
          </a:prstGeom>
          <a:noFill/>
          <a:ln w="9525">
            <a:solidFill>
              <a:schemeClr val="tx1"/>
            </a:solidFill>
            <a:round/>
            <a:headEnd/>
            <a:tailEnd/>
          </a:ln>
        </p:spPr>
        <p:txBody>
          <a:bodyPr/>
          <a:lstStyle/>
          <a:p>
            <a:endParaRPr lang="en-US"/>
          </a:p>
        </p:txBody>
      </p:sp>
      <p:sp>
        <p:nvSpPr>
          <p:cNvPr id="41991" name="Line 26"/>
          <p:cNvSpPr>
            <a:spLocks noChangeShapeType="1"/>
          </p:cNvSpPr>
          <p:nvPr/>
        </p:nvSpPr>
        <p:spPr bwMode="auto">
          <a:xfrm>
            <a:off x="838200" y="2514600"/>
            <a:ext cx="7467600" cy="0"/>
          </a:xfrm>
          <a:prstGeom prst="line">
            <a:avLst/>
          </a:prstGeom>
          <a:noFill/>
          <a:ln w="9525">
            <a:solidFill>
              <a:schemeClr val="tx1"/>
            </a:solidFill>
            <a:round/>
            <a:headEnd/>
            <a:tailEnd/>
          </a:ln>
        </p:spPr>
        <p:txBody>
          <a:bodyPr/>
          <a:lstStyle/>
          <a:p>
            <a:endParaRPr lang="en-US"/>
          </a:p>
        </p:txBody>
      </p:sp>
      <p:sp>
        <p:nvSpPr>
          <p:cNvPr id="41992" name="Line 27"/>
          <p:cNvSpPr>
            <a:spLocks noChangeShapeType="1"/>
          </p:cNvSpPr>
          <p:nvPr/>
        </p:nvSpPr>
        <p:spPr bwMode="auto">
          <a:xfrm>
            <a:off x="838200" y="1600200"/>
            <a:ext cx="7467600" cy="0"/>
          </a:xfrm>
          <a:prstGeom prst="line">
            <a:avLst/>
          </a:prstGeom>
          <a:noFill/>
          <a:ln w="9525">
            <a:solidFill>
              <a:schemeClr val="tx1"/>
            </a:solidFill>
            <a:round/>
            <a:headEnd/>
            <a:tailEnd/>
          </a:ln>
        </p:spPr>
        <p:txBody>
          <a:bodyPr/>
          <a:lstStyle/>
          <a:p>
            <a:endParaRPr lang="en-US"/>
          </a:p>
        </p:txBody>
      </p:sp>
      <p:sp>
        <p:nvSpPr>
          <p:cNvPr id="41993" name="Line 28"/>
          <p:cNvSpPr>
            <a:spLocks noChangeShapeType="1"/>
          </p:cNvSpPr>
          <p:nvPr/>
        </p:nvSpPr>
        <p:spPr bwMode="auto">
          <a:xfrm>
            <a:off x="1828800" y="685800"/>
            <a:ext cx="0" cy="5486400"/>
          </a:xfrm>
          <a:prstGeom prst="line">
            <a:avLst/>
          </a:prstGeom>
          <a:noFill/>
          <a:ln w="9525">
            <a:solidFill>
              <a:schemeClr val="tx1"/>
            </a:solidFill>
            <a:round/>
            <a:headEnd/>
            <a:tailEnd/>
          </a:ln>
        </p:spPr>
        <p:txBody>
          <a:bodyPr/>
          <a:lstStyle/>
          <a:p>
            <a:endParaRPr lang="en-US"/>
          </a:p>
        </p:txBody>
      </p:sp>
      <p:sp>
        <p:nvSpPr>
          <p:cNvPr id="41994" name="Line 29"/>
          <p:cNvSpPr>
            <a:spLocks noChangeShapeType="1"/>
          </p:cNvSpPr>
          <p:nvPr/>
        </p:nvSpPr>
        <p:spPr bwMode="auto">
          <a:xfrm>
            <a:off x="2743200" y="609600"/>
            <a:ext cx="0" cy="5562600"/>
          </a:xfrm>
          <a:prstGeom prst="line">
            <a:avLst/>
          </a:prstGeom>
          <a:noFill/>
          <a:ln w="9525">
            <a:solidFill>
              <a:schemeClr val="tx1"/>
            </a:solidFill>
            <a:round/>
            <a:headEnd/>
            <a:tailEnd/>
          </a:ln>
        </p:spPr>
        <p:txBody>
          <a:bodyPr/>
          <a:lstStyle/>
          <a:p>
            <a:endParaRPr lang="en-US"/>
          </a:p>
        </p:txBody>
      </p:sp>
      <p:sp>
        <p:nvSpPr>
          <p:cNvPr id="41995" name="Line 30"/>
          <p:cNvSpPr>
            <a:spLocks noChangeShapeType="1"/>
          </p:cNvSpPr>
          <p:nvPr/>
        </p:nvSpPr>
        <p:spPr bwMode="auto">
          <a:xfrm>
            <a:off x="3657600" y="609600"/>
            <a:ext cx="0" cy="5562600"/>
          </a:xfrm>
          <a:prstGeom prst="line">
            <a:avLst/>
          </a:prstGeom>
          <a:noFill/>
          <a:ln w="9525">
            <a:solidFill>
              <a:schemeClr val="tx1"/>
            </a:solidFill>
            <a:round/>
            <a:headEnd/>
            <a:tailEnd/>
          </a:ln>
        </p:spPr>
        <p:txBody>
          <a:bodyPr/>
          <a:lstStyle/>
          <a:p>
            <a:endParaRPr lang="en-US"/>
          </a:p>
        </p:txBody>
      </p:sp>
      <p:sp>
        <p:nvSpPr>
          <p:cNvPr id="41996" name="Line 31"/>
          <p:cNvSpPr>
            <a:spLocks noChangeShapeType="1"/>
          </p:cNvSpPr>
          <p:nvPr/>
        </p:nvSpPr>
        <p:spPr bwMode="auto">
          <a:xfrm>
            <a:off x="4572000" y="609600"/>
            <a:ext cx="0" cy="5562600"/>
          </a:xfrm>
          <a:prstGeom prst="line">
            <a:avLst/>
          </a:prstGeom>
          <a:noFill/>
          <a:ln w="9525">
            <a:solidFill>
              <a:schemeClr val="tx1"/>
            </a:solidFill>
            <a:round/>
            <a:headEnd/>
            <a:tailEnd/>
          </a:ln>
        </p:spPr>
        <p:txBody>
          <a:bodyPr/>
          <a:lstStyle/>
          <a:p>
            <a:endParaRPr lang="en-US"/>
          </a:p>
        </p:txBody>
      </p:sp>
      <p:sp>
        <p:nvSpPr>
          <p:cNvPr id="41997" name="Line 32"/>
          <p:cNvSpPr>
            <a:spLocks noChangeShapeType="1"/>
          </p:cNvSpPr>
          <p:nvPr/>
        </p:nvSpPr>
        <p:spPr bwMode="auto">
          <a:xfrm>
            <a:off x="5486400" y="609600"/>
            <a:ext cx="0" cy="5562600"/>
          </a:xfrm>
          <a:prstGeom prst="line">
            <a:avLst/>
          </a:prstGeom>
          <a:noFill/>
          <a:ln w="9525">
            <a:solidFill>
              <a:schemeClr val="tx1"/>
            </a:solidFill>
            <a:round/>
            <a:headEnd/>
            <a:tailEnd/>
          </a:ln>
        </p:spPr>
        <p:txBody>
          <a:bodyPr/>
          <a:lstStyle/>
          <a:p>
            <a:endParaRPr lang="en-US"/>
          </a:p>
        </p:txBody>
      </p:sp>
      <p:sp>
        <p:nvSpPr>
          <p:cNvPr id="41998" name="Line 33"/>
          <p:cNvSpPr>
            <a:spLocks noChangeShapeType="1"/>
          </p:cNvSpPr>
          <p:nvPr/>
        </p:nvSpPr>
        <p:spPr bwMode="auto">
          <a:xfrm>
            <a:off x="6400800" y="609600"/>
            <a:ext cx="0" cy="5562600"/>
          </a:xfrm>
          <a:prstGeom prst="line">
            <a:avLst/>
          </a:prstGeom>
          <a:noFill/>
          <a:ln w="9525">
            <a:solidFill>
              <a:schemeClr val="tx1"/>
            </a:solidFill>
            <a:round/>
            <a:headEnd/>
            <a:tailEnd/>
          </a:ln>
        </p:spPr>
        <p:txBody>
          <a:bodyPr/>
          <a:lstStyle/>
          <a:p>
            <a:endParaRPr lang="en-US"/>
          </a:p>
        </p:txBody>
      </p:sp>
      <p:sp>
        <p:nvSpPr>
          <p:cNvPr id="41999" name="Line 34"/>
          <p:cNvSpPr>
            <a:spLocks noChangeShapeType="1"/>
          </p:cNvSpPr>
          <p:nvPr/>
        </p:nvSpPr>
        <p:spPr bwMode="auto">
          <a:xfrm>
            <a:off x="7315200" y="609600"/>
            <a:ext cx="0" cy="5562600"/>
          </a:xfrm>
          <a:prstGeom prst="line">
            <a:avLst/>
          </a:prstGeom>
          <a:noFill/>
          <a:ln w="9525">
            <a:solidFill>
              <a:schemeClr val="tx1"/>
            </a:solidFill>
            <a:round/>
            <a:headEnd/>
            <a:tailEnd/>
          </a:ln>
        </p:spPr>
        <p:txBody>
          <a:bodyPr/>
          <a:lstStyle/>
          <a:p>
            <a:endParaRPr lang="en-US"/>
          </a:p>
        </p:txBody>
      </p:sp>
      <p:grpSp>
        <p:nvGrpSpPr>
          <p:cNvPr id="2" name="Group 53"/>
          <p:cNvGrpSpPr>
            <a:grpSpLocks/>
          </p:cNvGrpSpPr>
          <p:nvPr/>
        </p:nvGrpSpPr>
        <p:grpSpPr bwMode="auto">
          <a:xfrm>
            <a:off x="1752600" y="1524000"/>
            <a:ext cx="5638800" cy="3810000"/>
            <a:chOff x="1104" y="960"/>
            <a:chExt cx="3552" cy="2400"/>
          </a:xfrm>
        </p:grpSpPr>
        <p:sp>
          <p:nvSpPr>
            <p:cNvPr id="42001" name="Oval 14"/>
            <p:cNvSpPr>
              <a:spLocks noChangeArrowheads="1"/>
            </p:cNvSpPr>
            <p:nvPr/>
          </p:nvSpPr>
          <p:spPr bwMode="auto">
            <a:xfrm>
              <a:off x="1104" y="3264"/>
              <a:ext cx="96" cy="96"/>
            </a:xfrm>
            <a:prstGeom prst="ellipse">
              <a:avLst/>
            </a:prstGeom>
            <a:solidFill>
              <a:srgbClr val="00FF00"/>
            </a:solidFill>
            <a:ln w="9525">
              <a:solidFill>
                <a:schemeClr val="tx1"/>
              </a:solidFill>
              <a:round/>
              <a:headEnd/>
              <a:tailEnd/>
            </a:ln>
          </p:spPr>
          <p:txBody>
            <a:bodyPr wrap="none" anchor="ctr"/>
            <a:lstStyle/>
            <a:p>
              <a:endParaRPr lang="en-US"/>
            </a:p>
          </p:txBody>
        </p:sp>
        <p:grpSp>
          <p:nvGrpSpPr>
            <p:cNvPr id="3" name="Group 51"/>
            <p:cNvGrpSpPr>
              <a:grpSpLocks/>
            </p:cNvGrpSpPr>
            <p:nvPr/>
          </p:nvGrpSpPr>
          <p:grpSpPr bwMode="auto">
            <a:xfrm>
              <a:off x="1104" y="960"/>
              <a:ext cx="3552" cy="2400"/>
              <a:chOff x="1104" y="960"/>
              <a:chExt cx="3552" cy="2400"/>
            </a:xfrm>
          </p:grpSpPr>
          <p:grpSp>
            <p:nvGrpSpPr>
              <p:cNvPr id="4" name="Group 39"/>
              <p:cNvGrpSpPr>
                <a:grpSpLocks/>
              </p:cNvGrpSpPr>
              <p:nvPr/>
            </p:nvGrpSpPr>
            <p:grpSpPr bwMode="auto">
              <a:xfrm>
                <a:off x="1104" y="960"/>
                <a:ext cx="3552" cy="2400"/>
                <a:chOff x="1104" y="960"/>
                <a:chExt cx="3552" cy="2400"/>
              </a:xfrm>
            </p:grpSpPr>
            <p:sp>
              <p:nvSpPr>
                <p:cNvPr id="42005" name="Oval 15"/>
                <p:cNvSpPr>
                  <a:spLocks noChangeArrowheads="1"/>
                </p:cNvSpPr>
                <p:nvPr/>
              </p:nvSpPr>
              <p:spPr bwMode="auto">
                <a:xfrm>
                  <a:off x="3984" y="211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6" name="Oval 16"/>
                <p:cNvSpPr>
                  <a:spLocks noChangeArrowheads="1"/>
                </p:cNvSpPr>
                <p:nvPr/>
              </p:nvSpPr>
              <p:spPr bwMode="auto">
                <a:xfrm>
                  <a:off x="2256" y="326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7" name="Oval 17"/>
                <p:cNvSpPr>
                  <a:spLocks noChangeArrowheads="1"/>
                </p:cNvSpPr>
                <p:nvPr/>
              </p:nvSpPr>
              <p:spPr bwMode="auto">
                <a:xfrm>
                  <a:off x="2256" y="960"/>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8" name="Oval 18"/>
                <p:cNvSpPr>
                  <a:spLocks noChangeArrowheads="1"/>
                </p:cNvSpPr>
                <p:nvPr/>
              </p:nvSpPr>
              <p:spPr bwMode="auto">
                <a:xfrm>
                  <a:off x="2832" y="211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9" name="Oval 19"/>
                <p:cNvSpPr>
                  <a:spLocks noChangeArrowheads="1"/>
                </p:cNvSpPr>
                <p:nvPr/>
              </p:nvSpPr>
              <p:spPr bwMode="auto">
                <a:xfrm>
                  <a:off x="3408" y="326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0" name="Oval 20"/>
                <p:cNvSpPr>
                  <a:spLocks noChangeArrowheads="1"/>
                </p:cNvSpPr>
                <p:nvPr/>
              </p:nvSpPr>
              <p:spPr bwMode="auto">
                <a:xfrm>
                  <a:off x="1680" y="211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1" name="Oval 36"/>
                <p:cNvSpPr>
                  <a:spLocks noChangeArrowheads="1"/>
                </p:cNvSpPr>
                <p:nvPr/>
              </p:nvSpPr>
              <p:spPr bwMode="auto">
                <a:xfrm>
                  <a:off x="3408" y="960"/>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2" name="Oval 37"/>
                <p:cNvSpPr>
                  <a:spLocks noChangeArrowheads="1"/>
                </p:cNvSpPr>
                <p:nvPr/>
              </p:nvSpPr>
              <p:spPr bwMode="auto">
                <a:xfrm>
                  <a:off x="1104" y="960"/>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3" name="Oval 38"/>
                <p:cNvSpPr>
                  <a:spLocks noChangeArrowheads="1"/>
                </p:cNvSpPr>
                <p:nvPr/>
              </p:nvSpPr>
              <p:spPr bwMode="auto">
                <a:xfrm>
                  <a:off x="4560" y="3264"/>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
            <p:nvSpPr>
              <p:cNvPr id="42004" name="Oval 50"/>
              <p:cNvSpPr>
                <a:spLocks noChangeArrowheads="1"/>
              </p:cNvSpPr>
              <p:nvPr/>
            </p:nvSpPr>
            <p:spPr bwMode="auto">
              <a:xfrm>
                <a:off x="4560" y="960"/>
                <a:ext cx="96" cy="96"/>
              </a:xfrm>
              <a:prstGeom prst="ellipse">
                <a:avLst/>
              </a:prstGeom>
              <a:solidFill>
                <a:srgbClr val="00FF00"/>
              </a:solidFill>
              <a:ln w="9525">
                <a:solidFill>
                  <a:schemeClr val="tx1"/>
                </a:solidFill>
                <a:round/>
                <a:headEnd/>
                <a:tailEnd/>
              </a:ln>
            </p:spPr>
            <p:txBody>
              <a:bodyPr wrap="none" anchor="ct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838200" y="2438400"/>
            <a:ext cx="7543800" cy="2895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1987" name="Text Box 22"/>
          <p:cNvSpPr txBox="1">
            <a:spLocks noChangeArrowheads="1"/>
          </p:cNvSpPr>
          <p:nvPr/>
        </p:nvSpPr>
        <p:spPr bwMode="auto">
          <a:xfrm>
            <a:off x="2057400" y="609600"/>
            <a:ext cx="3519938" cy="523220"/>
          </a:xfrm>
          <a:prstGeom prst="rect">
            <a:avLst/>
          </a:prstGeom>
          <a:solidFill>
            <a:srgbClr val="000080"/>
          </a:solidFill>
          <a:ln w="9525">
            <a:noFill/>
            <a:miter lim="800000"/>
            <a:headEnd/>
            <a:tailEnd/>
          </a:ln>
        </p:spPr>
        <p:txBody>
          <a:bodyPr wrap="none">
            <a:spAutoFit/>
          </a:bodyPr>
          <a:lstStyle/>
          <a:p>
            <a:r>
              <a:rPr lang="en-US" sz="2800" dirty="0" smtClean="0">
                <a:solidFill>
                  <a:srgbClr val="FFFF00"/>
                </a:solidFill>
              </a:rPr>
              <a:t>Systematic: Transect</a:t>
            </a:r>
            <a:endParaRPr lang="en-US" sz="2800" dirty="0">
              <a:solidFill>
                <a:srgbClr val="FFFF00"/>
              </a:solidFill>
            </a:endParaRPr>
          </a:p>
        </p:txBody>
      </p:sp>
      <p:sp>
        <p:nvSpPr>
          <p:cNvPr id="41990" name="Line 25"/>
          <p:cNvSpPr>
            <a:spLocks noChangeShapeType="1"/>
          </p:cNvSpPr>
          <p:nvPr/>
        </p:nvSpPr>
        <p:spPr bwMode="auto">
          <a:xfrm>
            <a:off x="838200" y="3429000"/>
            <a:ext cx="7467600" cy="0"/>
          </a:xfrm>
          <a:prstGeom prst="line">
            <a:avLst/>
          </a:prstGeom>
          <a:noFill/>
          <a:ln w="9525">
            <a:solidFill>
              <a:schemeClr val="tx1"/>
            </a:solidFill>
            <a:round/>
            <a:headEnd/>
            <a:tailEnd/>
          </a:ln>
        </p:spPr>
        <p:txBody>
          <a:bodyPr/>
          <a:lstStyle/>
          <a:p>
            <a:endParaRPr lang="en-US"/>
          </a:p>
        </p:txBody>
      </p:sp>
      <p:sp>
        <p:nvSpPr>
          <p:cNvPr id="42005" name="Oval 15"/>
          <p:cNvSpPr>
            <a:spLocks noChangeArrowheads="1"/>
          </p:cNvSpPr>
          <p:nvPr/>
        </p:nvSpPr>
        <p:spPr bwMode="auto">
          <a:xfrm>
            <a:off x="72390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7" name="Oval 17"/>
          <p:cNvSpPr>
            <a:spLocks noChangeArrowheads="1"/>
          </p:cNvSpPr>
          <p:nvPr/>
        </p:nvSpPr>
        <p:spPr bwMode="auto">
          <a:xfrm>
            <a:off x="54102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8" name="Oval 18"/>
          <p:cNvSpPr>
            <a:spLocks noChangeArrowheads="1"/>
          </p:cNvSpPr>
          <p:nvPr/>
        </p:nvSpPr>
        <p:spPr bwMode="auto">
          <a:xfrm>
            <a:off x="44196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0" name="Oval 20"/>
          <p:cNvSpPr>
            <a:spLocks noChangeArrowheads="1"/>
          </p:cNvSpPr>
          <p:nvPr/>
        </p:nvSpPr>
        <p:spPr bwMode="auto">
          <a:xfrm>
            <a:off x="35814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1" name="Oval 36"/>
          <p:cNvSpPr>
            <a:spLocks noChangeArrowheads="1"/>
          </p:cNvSpPr>
          <p:nvPr/>
        </p:nvSpPr>
        <p:spPr bwMode="auto">
          <a:xfrm>
            <a:off x="62484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2" name="Oval 37"/>
          <p:cNvSpPr>
            <a:spLocks noChangeArrowheads="1"/>
          </p:cNvSpPr>
          <p:nvPr/>
        </p:nvSpPr>
        <p:spPr bwMode="auto">
          <a:xfrm>
            <a:off x="25908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0" name="Oval 15"/>
          <p:cNvSpPr>
            <a:spLocks noChangeArrowheads="1"/>
          </p:cNvSpPr>
          <p:nvPr/>
        </p:nvSpPr>
        <p:spPr bwMode="auto">
          <a:xfrm>
            <a:off x="82296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1" name="Isosceles Triangle 30"/>
          <p:cNvSpPr/>
          <p:nvPr/>
        </p:nvSpPr>
        <p:spPr>
          <a:xfrm>
            <a:off x="1371600" y="2209800"/>
            <a:ext cx="45719"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37"/>
          <p:cNvSpPr>
            <a:spLocks noChangeArrowheads="1"/>
          </p:cNvSpPr>
          <p:nvPr/>
        </p:nvSpPr>
        <p:spPr bwMode="auto">
          <a:xfrm>
            <a:off x="17526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35929746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838200" y="609600"/>
            <a:ext cx="7467600" cy="5562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3011" name="Text Box 31"/>
          <p:cNvSpPr txBox="1">
            <a:spLocks noChangeArrowheads="1"/>
          </p:cNvSpPr>
          <p:nvPr/>
        </p:nvSpPr>
        <p:spPr bwMode="auto">
          <a:xfrm>
            <a:off x="7010400" y="228600"/>
            <a:ext cx="1490663" cy="519113"/>
          </a:xfrm>
          <a:prstGeom prst="rect">
            <a:avLst/>
          </a:prstGeom>
          <a:solidFill>
            <a:srgbClr val="000080"/>
          </a:solidFill>
          <a:ln w="9525">
            <a:noFill/>
            <a:miter lim="800000"/>
            <a:headEnd/>
            <a:tailEnd/>
          </a:ln>
        </p:spPr>
        <p:txBody>
          <a:bodyPr wrap="none">
            <a:spAutoFit/>
          </a:bodyPr>
          <a:lstStyle/>
          <a:p>
            <a:r>
              <a:rPr lang="en-US" sz="2800">
                <a:solidFill>
                  <a:srgbClr val="FFFF00"/>
                </a:solidFill>
              </a:rPr>
              <a:t>Clusters</a:t>
            </a:r>
          </a:p>
        </p:txBody>
      </p:sp>
      <p:grpSp>
        <p:nvGrpSpPr>
          <p:cNvPr id="2" name="Group 56"/>
          <p:cNvGrpSpPr>
            <a:grpSpLocks/>
          </p:cNvGrpSpPr>
          <p:nvPr/>
        </p:nvGrpSpPr>
        <p:grpSpPr bwMode="auto">
          <a:xfrm>
            <a:off x="2971800" y="4343400"/>
            <a:ext cx="1219200" cy="1143000"/>
            <a:chOff x="3696" y="2688"/>
            <a:chExt cx="768" cy="720"/>
          </a:xfrm>
        </p:grpSpPr>
        <p:sp>
          <p:nvSpPr>
            <p:cNvPr id="43030" name="Rectangle 37"/>
            <p:cNvSpPr>
              <a:spLocks noChangeArrowheads="1"/>
            </p:cNvSpPr>
            <p:nvPr/>
          </p:nvSpPr>
          <p:spPr bwMode="auto">
            <a:xfrm>
              <a:off x="3696" y="2688"/>
              <a:ext cx="768" cy="72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3031" name="Oval 38"/>
            <p:cNvSpPr>
              <a:spLocks noChangeArrowheads="1"/>
            </p:cNvSpPr>
            <p:nvPr/>
          </p:nvSpPr>
          <p:spPr bwMode="auto">
            <a:xfrm>
              <a:off x="3840" y="278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2" name="Oval 39"/>
            <p:cNvSpPr>
              <a:spLocks noChangeArrowheads="1"/>
            </p:cNvSpPr>
            <p:nvPr/>
          </p:nvSpPr>
          <p:spPr bwMode="auto">
            <a:xfrm>
              <a:off x="3792" y="307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3" name="Oval 40"/>
            <p:cNvSpPr>
              <a:spLocks noChangeArrowheads="1"/>
            </p:cNvSpPr>
            <p:nvPr/>
          </p:nvSpPr>
          <p:spPr bwMode="auto">
            <a:xfrm>
              <a:off x="4272" y="278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4" name="Oval 41"/>
            <p:cNvSpPr>
              <a:spLocks noChangeArrowheads="1"/>
            </p:cNvSpPr>
            <p:nvPr/>
          </p:nvSpPr>
          <p:spPr bwMode="auto">
            <a:xfrm>
              <a:off x="4224" y="2976"/>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5" name="Oval 42"/>
            <p:cNvSpPr>
              <a:spLocks noChangeArrowheads="1"/>
            </p:cNvSpPr>
            <p:nvPr/>
          </p:nvSpPr>
          <p:spPr bwMode="auto">
            <a:xfrm>
              <a:off x="3984" y="3168"/>
              <a:ext cx="96" cy="96"/>
            </a:xfrm>
            <a:prstGeom prst="ellipse">
              <a:avLst/>
            </a:prstGeom>
            <a:solidFill>
              <a:srgbClr val="00FF00"/>
            </a:solidFill>
            <a:ln w="9525">
              <a:solidFill>
                <a:schemeClr val="tx1"/>
              </a:solidFill>
              <a:round/>
              <a:headEnd/>
              <a:tailEnd/>
            </a:ln>
          </p:spPr>
          <p:txBody>
            <a:bodyPr wrap="none" anchor="ctr"/>
            <a:lstStyle/>
            <a:p>
              <a:endParaRPr lang="en-US"/>
            </a:p>
          </p:txBody>
        </p:sp>
      </p:grpSp>
      <p:grpSp>
        <p:nvGrpSpPr>
          <p:cNvPr id="3" name="Group 54"/>
          <p:cNvGrpSpPr>
            <a:grpSpLocks/>
          </p:cNvGrpSpPr>
          <p:nvPr/>
        </p:nvGrpSpPr>
        <p:grpSpPr bwMode="auto">
          <a:xfrm>
            <a:off x="5867400" y="1676400"/>
            <a:ext cx="1219200" cy="1143000"/>
            <a:chOff x="4176" y="672"/>
            <a:chExt cx="768" cy="720"/>
          </a:xfrm>
        </p:grpSpPr>
        <p:sp>
          <p:nvSpPr>
            <p:cNvPr id="43026" name="Rectangle 43"/>
            <p:cNvSpPr>
              <a:spLocks noChangeArrowheads="1"/>
            </p:cNvSpPr>
            <p:nvPr/>
          </p:nvSpPr>
          <p:spPr bwMode="auto">
            <a:xfrm>
              <a:off x="4176" y="672"/>
              <a:ext cx="768" cy="72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3027" name="Oval 44"/>
            <p:cNvSpPr>
              <a:spLocks noChangeArrowheads="1"/>
            </p:cNvSpPr>
            <p:nvPr/>
          </p:nvSpPr>
          <p:spPr bwMode="auto">
            <a:xfrm>
              <a:off x="4656" y="768"/>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28" name="Oval 45"/>
            <p:cNvSpPr>
              <a:spLocks noChangeArrowheads="1"/>
            </p:cNvSpPr>
            <p:nvPr/>
          </p:nvSpPr>
          <p:spPr bwMode="auto">
            <a:xfrm>
              <a:off x="4704" y="110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29" name="Oval 46"/>
            <p:cNvSpPr>
              <a:spLocks noChangeArrowheads="1"/>
            </p:cNvSpPr>
            <p:nvPr/>
          </p:nvSpPr>
          <p:spPr bwMode="auto">
            <a:xfrm>
              <a:off x="4320" y="960"/>
              <a:ext cx="96" cy="96"/>
            </a:xfrm>
            <a:prstGeom prst="ellipse">
              <a:avLst/>
            </a:prstGeom>
            <a:solidFill>
              <a:srgbClr val="00FF00"/>
            </a:solidFill>
            <a:ln w="9525">
              <a:solidFill>
                <a:schemeClr val="tx1"/>
              </a:solidFill>
              <a:round/>
              <a:headEnd/>
              <a:tailEnd/>
            </a:ln>
          </p:spPr>
          <p:txBody>
            <a:bodyPr wrap="none" anchor="ctr"/>
            <a:lstStyle/>
            <a:p>
              <a:endParaRPr lang="en-US"/>
            </a:p>
          </p:txBody>
        </p:sp>
      </p:grpSp>
      <p:grpSp>
        <p:nvGrpSpPr>
          <p:cNvPr id="4" name="Group 53"/>
          <p:cNvGrpSpPr>
            <a:grpSpLocks/>
          </p:cNvGrpSpPr>
          <p:nvPr/>
        </p:nvGrpSpPr>
        <p:grpSpPr bwMode="auto">
          <a:xfrm>
            <a:off x="1219200" y="990600"/>
            <a:ext cx="1219200" cy="990600"/>
            <a:chOff x="768" y="624"/>
            <a:chExt cx="768" cy="624"/>
          </a:xfrm>
        </p:grpSpPr>
        <p:grpSp>
          <p:nvGrpSpPr>
            <p:cNvPr id="5" name="Group 52"/>
            <p:cNvGrpSpPr>
              <a:grpSpLocks/>
            </p:cNvGrpSpPr>
            <p:nvPr/>
          </p:nvGrpSpPr>
          <p:grpSpPr bwMode="auto">
            <a:xfrm>
              <a:off x="768" y="624"/>
              <a:ext cx="768" cy="624"/>
              <a:chOff x="768" y="624"/>
              <a:chExt cx="768" cy="624"/>
            </a:xfrm>
          </p:grpSpPr>
          <p:grpSp>
            <p:nvGrpSpPr>
              <p:cNvPr id="6" name="Group 51"/>
              <p:cNvGrpSpPr>
                <a:grpSpLocks/>
              </p:cNvGrpSpPr>
              <p:nvPr/>
            </p:nvGrpSpPr>
            <p:grpSpPr bwMode="auto">
              <a:xfrm>
                <a:off x="768" y="624"/>
                <a:ext cx="768" cy="624"/>
                <a:chOff x="768" y="624"/>
                <a:chExt cx="768" cy="624"/>
              </a:xfrm>
            </p:grpSpPr>
            <p:sp>
              <p:nvSpPr>
                <p:cNvPr id="43020" name="Rectangle 32"/>
                <p:cNvSpPr>
                  <a:spLocks noChangeArrowheads="1"/>
                </p:cNvSpPr>
                <p:nvPr/>
              </p:nvSpPr>
              <p:spPr bwMode="auto">
                <a:xfrm>
                  <a:off x="768" y="624"/>
                  <a:ext cx="768" cy="62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3021" name="Line 33"/>
                <p:cNvSpPr>
                  <a:spLocks noChangeShapeType="1"/>
                </p:cNvSpPr>
                <p:nvPr/>
              </p:nvSpPr>
              <p:spPr bwMode="auto">
                <a:xfrm>
                  <a:off x="768" y="1104"/>
                  <a:ext cx="768" cy="0"/>
                </a:xfrm>
                <a:prstGeom prst="line">
                  <a:avLst/>
                </a:prstGeom>
                <a:noFill/>
                <a:ln w="9525">
                  <a:solidFill>
                    <a:schemeClr val="tx1"/>
                  </a:solidFill>
                  <a:round/>
                  <a:headEnd/>
                  <a:tailEnd/>
                </a:ln>
              </p:spPr>
              <p:txBody>
                <a:bodyPr/>
                <a:lstStyle/>
                <a:p>
                  <a:endParaRPr lang="en-US"/>
                </a:p>
              </p:txBody>
            </p:sp>
            <p:sp>
              <p:nvSpPr>
                <p:cNvPr id="43022" name="Line 34"/>
                <p:cNvSpPr>
                  <a:spLocks noChangeShapeType="1"/>
                </p:cNvSpPr>
                <p:nvPr/>
              </p:nvSpPr>
              <p:spPr bwMode="auto">
                <a:xfrm>
                  <a:off x="768" y="816"/>
                  <a:ext cx="768" cy="0"/>
                </a:xfrm>
                <a:prstGeom prst="line">
                  <a:avLst/>
                </a:prstGeom>
                <a:noFill/>
                <a:ln w="9525">
                  <a:solidFill>
                    <a:schemeClr val="tx1"/>
                  </a:solidFill>
                  <a:round/>
                  <a:headEnd/>
                  <a:tailEnd/>
                </a:ln>
              </p:spPr>
              <p:txBody>
                <a:bodyPr/>
                <a:lstStyle/>
                <a:p>
                  <a:endParaRPr lang="en-US"/>
                </a:p>
              </p:txBody>
            </p:sp>
            <p:sp>
              <p:nvSpPr>
                <p:cNvPr id="43023" name="Line 35"/>
                <p:cNvSpPr>
                  <a:spLocks noChangeShapeType="1"/>
                </p:cNvSpPr>
                <p:nvPr/>
              </p:nvSpPr>
              <p:spPr bwMode="auto">
                <a:xfrm>
                  <a:off x="1344" y="624"/>
                  <a:ext cx="0" cy="624"/>
                </a:xfrm>
                <a:prstGeom prst="line">
                  <a:avLst/>
                </a:prstGeom>
                <a:noFill/>
                <a:ln w="9525">
                  <a:solidFill>
                    <a:schemeClr val="tx1"/>
                  </a:solidFill>
                  <a:round/>
                  <a:headEnd/>
                  <a:tailEnd/>
                </a:ln>
              </p:spPr>
              <p:txBody>
                <a:bodyPr/>
                <a:lstStyle/>
                <a:p>
                  <a:endParaRPr lang="en-US"/>
                </a:p>
              </p:txBody>
            </p:sp>
            <p:sp>
              <p:nvSpPr>
                <p:cNvPr id="43024" name="Line 36"/>
                <p:cNvSpPr>
                  <a:spLocks noChangeShapeType="1"/>
                </p:cNvSpPr>
                <p:nvPr/>
              </p:nvSpPr>
              <p:spPr bwMode="auto">
                <a:xfrm>
                  <a:off x="960" y="624"/>
                  <a:ext cx="0" cy="624"/>
                </a:xfrm>
                <a:prstGeom prst="line">
                  <a:avLst/>
                </a:prstGeom>
                <a:noFill/>
                <a:ln w="9525">
                  <a:solidFill>
                    <a:schemeClr val="tx1"/>
                  </a:solidFill>
                  <a:round/>
                  <a:headEnd/>
                  <a:tailEnd/>
                </a:ln>
              </p:spPr>
              <p:txBody>
                <a:bodyPr/>
                <a:lstStyle/>
                <a:p>
                  <a:endParaRPr lang="en-US"/>
                </a:p>
              </p:txBody>
            </p:sp>
            <p:sp>
              <p:nvSpPr>
                <p:cNvPr id="43025" name="Oval 49"/>
                <p:cNvSpPr>
                  <a:spLocks noChangeArrowheads="1"/>
                </p:cNvSpPr>
                <p:nvPr/>
              </p:nvSpPr>
              <p:spPr bwMode="auto">
                <a:xfrm>
                  <a:off x="1296" y="1056"/>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
            <p:nvSpPr>
              <p:cNvPr id="43018" name="Oval 48"/>
              <p:cNvSpPr>
                <a:spLocks noChangeArrowheads="1"/>
              </p:cNvSpPr>
              <p:nvPr/>
            </p:nvSpPr>
            <p:spPr bwMode="auto">
              <a:xfrm>
                <a:off x="1296" y="768"/>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19" name="Oval 50"/>
              <p:cNvSpPr>
                <a:spLocks noChangeArrowheads="1"/>
              </p:cNvSpPr>
              <p:nvPr/>
            </p:nvSpPr>
            <p:spPr bwMode="auto">
              <a:xfrm>
                <a:off x="912" y="1056"/>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
          <p:nvSpPr>
            <p:cNvPr id="43016" name="Oval 47"/>
            <p:cNvSpPr>
              <a:spLocks noChangeArrowheads="1"/>
            </p:cNvSpPr>
            <p:nvPr/>
          </p:nvSpPr>
          <p:spPr bwMode="auto">
            <a:xfrm>
              <a:off x="912" y="768"/>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0" y="0"/>
            <a:ext cx="9144000" cy="6629400"/>
          </a:xfrm>
          <a:prstGeom prst="rect">
            <a:avLst/>
          </a:prstGeom>
          <a:solidFill>
            <a:schemeClr val="accent1"/>
          </a:solidFill>
          <a:ln w="9525">
            <a:solidFill>
              <a:schemeClr val="tx1"/>
            </a:solidFill>
            <a:miter lim="800000"/>
            <a:headEnd/>
            <a:tailEnd/>
          </a:ln>
        </p:spPr>
        <p:txBody>
          <a:bodyPr wrap="none" anchor="ctr"/>
          <a:lstStyle/>
          <a:p>
            <a:endParaRPr lang="en-US" dirty="0">
              <a:ln w="28575">
                <a:solidFill>
                  <a:schemeClr val="tx1"/>
                </a:solidFill>
              </a:ln>
            </a:endParaRPr>
          </a:p>
        </p:txBody>
      </p:sp>
      <p:sp>
        <p:nvSpPr>
          <p:cNvPr id="43011" name="Text Box 31"/>
          <p:cNvSpPr txBox="1">
            <a:spLocks noChangeArrowheads="1"/>
          </p:cNvSpPr>
          <p:nvPr/>
        </p:nvSpPr>
        <p:spPr bwMode="auto">
          <a:xfrm>
            <a:off x="7010400" y="228600"/>
            <a:ext cx="1750287" cy="523220"/>
          </a:xfrm>
          <a:prstGeom prst="rect">
            <a:avLst/>
          </a:prstGeom>
          <a:solidFill>
            <a:srgbClr val="000080"/>
          </a:solidFill>
          <a:ln w="9525">
            <a:noFill/>
            <a:miter lim="800000"/>
            <a:headEnd/>
            <a:tailEnd/>
          </a:ln>
        </p:spPr>
        <p:txBody>
          <a:bodyPr wrap="none">
            <a:spAutoFit/>
          </a:bodyPr>
          <a:lstStyle/>
          <a:p>
            <a:r>
              <a:rPr lang="en-US" sz="2800" dirty="0" smtClean="0">
                <a:solidFill>
                  <a:srgbClr val="FFFF00"/>
                </a:solidFill>
              </a:rPr>
              <a:t>Transects</a:t>
            </a:r>
            <a:endParaRPr lang="en-US" sz="2800" dirty="0">
              <a:solidFill>
                <a:srgbClr val="FFFF00"/>
              </a:solidFill>
            </a:endParaRPr>
          </a:p>
        </p:txBody>
      </p:sp>
      <p:sp>
        <p:nvSpPr>
          <p:cNvPr id="43033" name="Oval 40"/>
          <p:cNvSpPr>
            <a:spLocks noChangeArrowheads="1"/>
          </p:cNvSpPr>
          <p:nvPr/>
        </p:nvSpPr>
        <p:spPr bwMode="auto">
          <a:xfrm>
            <a:off x="7924800" y="2895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2" name="Oval 39"/>
          <p:cNvSpPr>
            <a:spLocks noChangeArrowheads="1"/>
          </p:cNvSpPr>
          <p:nvPr/>
        </p:nvSpPr>
        <p:spPr bwMode="auto">
          <a:xfrm>
            <a:off x="7010400" y="38862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4" name="Oval 41"/>
          <p:cNvSpPr>
            <a:spLocks noChangeArrowheads="1"/>
          </p:cNvSpPr>
          <p:nvPr/>
        </p:nvSpPr>
        <p:spPr bwMode="auto">
          <a:xfrm>
            <a:off x="7543800" y="33528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5" name="Oval 42"/>
          <p:cNvSpPr>
            <a:spLocks noChangeArrowheads="1"/>
          </p:cNvSpPr>
          <p:nvPr/>
        </p:nvSpPr>
        <p:spPr bwMode="auto">
          <a:xfrm>
            <a:off x="6400800" y="4343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29" name="Oval 42"/>
          <p:cNvSpPr>
            <a:spLocks noChangeArrowheads="1"/>
          </p:cNvSpPr>
          <p:nvPr/>
        </p:nvSpPr>
        <p:spPr bwMode="auto">
          <a:xfrm>
            <a:off x="5638800" y="4724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grpSp>
        <p:nvGrpSpPr>
          <p:cNvPr id="34" name="Group 33"/>
          <p:cNvGrpSpPr/>
          <p:nvPr/>
        </p:nvGrpSpPr>
        <p:grpSpPr>
          <a:xfrm>
            <a:off x="685800" y="4495800"/>
            <a:ext cx="1971675" cy="1727200"/>
            <a:chOff x="609600" y="4343400"/>
            <a:chExt cx="1971675" cy="1727200"/>
          </a:xfrm>
        </p:grpSpPr>
        <p:sp>
          <p:nvSpPr>
            <p:cNvPr id="35" name="Oval 40"/>
            <p:cNvSpPr>
              <a:spLocks noChangeArrowheads="1"/>
            </p:cNvSpPr>
            <p:nvPr/>
          </p:nvSpPr>
          <p:spPr bwMode="auto">
            <a:xfrm>
              <a:off x="2362200" y="4343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grpSp>
          <p:nvGrpSpPr>
            <p:cNvPr id="36" name="Group 29"/>
            <p:cNvGrpSpPr/>
            <p:nvPr/>
          </p:nvGrpSpPr>
          <p:grpSpPr>
            <a:xfrm>
              <a:off x="609600" y="4800600"/>
              <a:ext cx="1590675" cy="1270000"/>
              <a:chOff x="609600" y="4800600"/>
              <a:chExt cx="1590675" cy="1270000"/>
            </a:xfrm>
          </p:grpSpPr>
          <p:sp>
            <p:nvSpPr>
              <p:cNvPr id="37" name="Oval 39"/>
              <p:cNvSpPr>
                <a:spLocks noChangeArrowheads="1"/>
              </p:cNvSpPr>
              <p:nvPr/>
            </p:nvSpPr>
            <p:spPr bwMode="auto">
              <a:xfrm>
                <a:off x="1600200" y="5181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8" name="Oval 41"/>
              <p:cNvSpPr>
                <a:spLocks noChangeArrowheads="1"/>
              </p:cNvSpPr>
              <p:nvPr/>
            </p:nvSpPr>
            <p:spPr bwMode="auto">
              <a:xfrm>
                <a:off x="1981200" y="4800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9" name="Oval 42"/>
              <p:cNvSpPr>
                <a:spLocks noChangeArrowheads="1"/>
              </p:cNvSpPr>
              <p:nvPr/>
            </p:nvSpPr>
            <p:spPr bwMode="auto">
              <a:xfrm>
                <a:off x="1143000" y="5562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0" name="Oval 42"/>
              <p:cNvSpPr>
                <a:spLocks noChangeArrowheads="1"/>
              </p:cNvSpPr>
              <p:nvPr/>
            </p:nvSpPr>
            <p:spPr bwMode="auto">
              <a:xfrm>
                <a:off x="609600" y="5867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grpSp>
      </p:grpSp>
      <p:sp>
        <p:nvSpPr>
          <p:cNvPr id="43" name="Oval 40"/>
          <p:cNvSpPr>
            <a:spLocks noChangeArrowheads="1"/>
          </p:cNvSpPr>
          <p:nvPr/>
        </p:nvSpPr>
        <p:spPr bwMode="auto">
          <a:xfrm>
            <a:off x="2209800" y="609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5" name="Oval 39"/>
          <p:cNvSpPr>
            <a:spLocks noChangeArrowheads="1"/>
          </p:cNvSpPr>
          <p:nvPr/>
        </p:nvSpPr>
        <p:spPr bwMode="auto">
          <a:xfrm>
            <a:off x="1447800" y="14478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6" name="Oval 41"/>
          <p:cNvSpPr>
            <a:spLocks noChangeArrowheads="1"/>
          </p:cNvSpPr>
          <p:nvPr/>
        </p:nvSpPr>
        <p:spPr bwMode="auto">
          <a:xfrm>
            <a:off x="1828800" y="10668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9" name="TextBox 48"/>
          <p:cNvSpPr txBox="1"/>
          <p:nvPr/>
        </p:nvSpPr>
        <p:spPr>
          <a:xfrm>
            <a:off x="3276600" y="304800"/>
            <a:ext cx="2031133" cy="584775"/>
          </a:xfrm>
          <a:prstGeom prst="rect">
            <a:avLst/>
          </a:prstGeom>
          <a:noFill/>
        </p:spPr>
        <p:txBody>
          <a:bodyPr wrap="none" rtlCol="0">
            <a:spAutoFit/>
          </a:bodyPr>
          <a:lstStyle/>
          <a:p>
            <a:r>
              <a:rPr lang="en-US" dirty="0" smtClean="0"/>
              <a:t>Polygon A</a:t>
            </a:r>
            <a:endParaRPr lang="en-US" dirty="0"/>
          </a:p>
        </p:txBody>
      </p:sp>
      <p:sp>
        <p:nvSpPr>
          <p:cNvPr id="54" name="Freeform 53"/>
          <p:cNvSpPr/>
          <p:nvPr/>
        </p:nvSpPr>
        <p:spPr>
          <a:xfrm>
            <a:off x="845389" y="349073"/>
            <a:ext cx="2462967" cy="2049070"/>
          </a:xfrm>
          <a:custGeom>
            <a:avLst/>
            <a:gdLst>
              <a:gd name="connsiteX0" fmla="*/ 1449237 w 2462967"/>
              <a:gd name="connsiteY0" fmla="*/ 13236 h 2049070"/>
              <a:gd name="connsiteX1" fmla="*/ 1449237 w 2462967"/>
              <a:gd name="connsiteY1" fmla="*/ 13236 h 2049070"/>
              <a:gd name="connsiteX2" fmla="*/ 1207698 w 2462967"/>
              <a:gd name="connsiteY2" fmla="*/ 116753 h 2049070"/>
              <a:gd name="connsiteX3" fmla="*/ 1086928 w 2462967"/>
              <a:gd name="connsiteY3" fmla="*/ 185765 h 2049070"/>
              <a:gd name="connsiteX4" fmla="*/ 914400 w 2462967"/>
              <a:gd name="connsiteY4" fmla="*/ 237523 h 2049070"/>
              <a:gd name="connsiteX5" fmla="*/ 603849 w 2462967"/>
              <a:gd name="connsiteY5" fmla="*/ 358293 h 2049070"/>
              <a:gd name="connsiteX6" fmla="*/ 431320 w 2462967"/>
              <a:gd name="connsiteY6" fmla="*/ 479063 h 2049070"/>
              <a:gd name="connsiteX7" fmla="*/ 310551 w 2462967"/>
              <a:gd name="connsiteY7" fmla="*/ 599833 h 2049070"/>
              <a:gd name="connsiteX8" fmla="*/ 241539 w 2462967"/>
              <a:gd name="connsiteY8" fmla="*/ 668844 h 2049070"/>
              <a:gd name="connsiteX9" fmla="*/ 189781 w 2462967"/>
              <a:gd name="connsiteY9" fmla="*/ 720602 h 2049070"/>
              <a:gd name="connsiteX10" fmla="*/ 120769 w 2462967"/>
              <a:gd name="connsiteY10" fmla="*/ 910384 h 2049070"/>
              <a:gd name="connsiteX11" fmla="*/ 69011 w 2462967"/>
              <a:gd name="connsiteY11" fmla="*/ 962142 h 2049070"/>
              <a:gd name="connsiteX12" fmla="*/ 0 w 2462967"/>
              <a:gd name="connsiteY12" fmla="*/ 1082912 h 2049070"/>
              <a:gd name="connsiteX13" fmla="*/ 51758 w 2462967"/>
              <a:gd name="connsiteY13" fmla="*/ 1324452 h 2049070"/>
              <a:gd name="connsiteX14" fmla="*/ 172528 w 2462967"/>
              <a:gd name="connsiteY14" fmla="*/ 1445221 h 2049070"/>
              <a:gd name="connsiteX15" fmla="*/ 414068 w 2462967"/>
              <a:gd name="connsiteY15" fmla="*/ 1686761 h 2049070"/>
              <a:gd name="connsiteX16" fmla="*/ 483079 w 2462967"/>
              <a:gd name="connsiteY16" fmla="*/ 1755772 h 2049070"/>
              <a:gd name="connsiteX17" fmla="*/ 603849 w 2462967"/>
              <a:gd name="connsiteY17" fmla="*/ 1807531 h 2049070"/>
              <a:gd name="connsiteX18" fmla="*/ 897147 w 2462967"/>
              <a:gd name="connsiteY18" fmla="*/ 1928301 h 2049070"/>
              <a:gd name="connsiteX19" fmla="*/ 1086928 w 2462967"/>
              <a:gd name="connsiteY19" fmla="*/ 1997312 h 2049070"/>
              <a:gd name="connsiteX20" fmla="*/ 1259456 w 2462967"/>
              <a:gd name="connsiteY20" fmla="*/ 2049070 h 2049070"/>
              <a:gd name="connsiteX21" fmla="*/ 1932317 w 2462967"/>
              <a:gd name="connsiteY21" fmla="*/ 1997312 h 2049070"/>
              <a:gd name="connsiteX22" fmla="*/ 2104845 w 2462967"/>
              <a:gd name="connsiteY22" fmla="*/ 1876542 h 2049070"/>
              <a:gd name="connsiteX23" fmla="*/ 2173856 w 2462967"/>
              <a:gd name="connsiteY23" fmla="*/ 1824784 h 2049070"/>
              <a:gd name="connsiteX24" fmla="*/ 2225615 w 2462967"/>
              <a:gd name="connsiteY24" fmla="*/ 1755772 h 2049070"/>
              <a:gd name="connsiteX25" fmla="*/ 2346385 w 2462967"/>
              <a:gd name="connsiteY25" fmla="*/ 1635002 h 2049070"/>
              <a:gd name="connsiteX26" fmla="*/ 2363637 w 2462967"/>
              <a:gd name="connsiteY26" fmla="*/ 668844 h 2049070"/>
              <a:gd name="connsiteX27" fmla="*/ 2242868 w 2462967"/>
              <a:gd name="connsiteY27" fmla="*/ 496316 h 2049070"/>
              <a:gd name="connsiteX28" fmla="*/ 2122098 w 2462967"/>
              <a:gd name="connsiteY28" fmla="*/ 306535 h 2049070"/>
              <a:gd name="connsiteX29" fmla="*/ 2053086 w 2462967"/>
              <a:gd name="connsiteY29" fmla="*/ 254776 h 2049070"/>
              <a:gd name="connsiteX30" fmla="*/ 1932317 w 2462967"/>
              <a:gd name="connsiteY30" fmla="*/ 134006 h 2049070"/>
              <a:gd name="connsiteX31" fmla="*/ 1759788 w 2462967"/>
              <a:gd name="connsiteY31" fmla="*/ 64995 h 2049070"/>
              <a:gd name="connsiteX32" fmla="*/ 1690777 w 2462967"/>
              <a:gd name="connsiteY32" fmla="*/ 13236 h 2049070"/>
              <a:gd name="connsiteX33" fmla="*/ 1449237 w 2462967"/>
              <a:gd name="connsiteY33" fmla="*/ 13236 h 204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462967" h="2049070">
                <a:moveTo>
                  <a:pt x="1449237" y="13236"/>
                </a:moveTo>
                <a:lnTo>
                  <a:pt x="1449237" y="13236"/>
                </a:lnTo>
                <a:cubicBezTo>
                  <a:pt x="1368724" y="47742"/>
                  <a:pt x="1286785" y="79093"/>
                  <a:pt x="1207698" y="116753"/>
                </a:cubicBezTo>
                <a:cubicBezTo>
                  <a:pt x="1165836" y="136687"/>
                  <a:pt x="1129801" y="168111"/>
                  <a:pt x="1086928" y="185765"/>
                </a:cubicBezTo>
                <a:cubicBezTo>
                  <a:pt x="1031409" y="208626"/>
                  <a:pt x="969919" y="214662"/>
                  <a:pt x="914400" y="237523"/>
                </a:cubicBezTo>
                <a:cubicBezTo>
                  <a:pt x="532635" y="394721"/>
                  <a:pt x="1126950" y="215630"/>
                  <a:pt x="603849" y="358293"/>
                </a:cubicBezTo>
                <a:cubicBezTo>
                  <a:pt x="481205" y="521815"/>
                  <a:pt x="646461" y="325390"/>
                  <a:pt x="431320" y="479063"/>
                </a:cubicBezTo>
                <a:cubicBezTo>
                  <a:pt x="384993" y="512154"/>
                  <a:pt x="350808" y="559576"/>
                  <a:pt x="310551" y="599833"/>
                </a:cubicBezTo>
                <a:lnTo>
                  <a:pt x="241539" y="668844"/>
                </a:lnTo>
                <a:lnTo>
                  <a:pt x="189781" y="720602"/>
                </a:lnTo>
                <a:cubicBezTo>
                  <a:pt x="166777" y="783863"/>
                  <a:pt x="150872" y="850177"/>
                  <a:pt x="120769" y="910384"/>
                </a:cubicBezTo>
                <a:cubicBezTo>
                  <a:pt x="109857" y="932207"/>
                  <a:pt x="83003" y="942154"/>
                  <a:pt x="69011" y="962142"/>
                </a:cubicBezTo>
                <a:cubicBezTo>
                  <a:pt x="42422" y="1000126"/>
                  <a:pt x="23004" y="1042655"/>
                  <a:pt x="0" y="1082912"/>
                </a:cubicBezTo>
                <a:cubicBezTo>
                  <a:pt x="17253" y="1163425"/>
                  <a:pt x="16357" y="1250109"/>
                  <a:pt x="51758" y="1324452"/>
                </a:cubicBezTo>
                <a:cubicBezTo>
                  <a:pt x="76235" y="1375853"/>
                  <a:pt x="132271" y="1404964"/>
                  <a:pt x="172528" y="1445221"/>
                </a:cubicBezTo>
                <a:lnTo>
                  <a:pt x="414068" y="1686761"/>
                </a:lnTo>
                <a:cubicBezTo>
                  <a:pt x="437072" y="1709765"/>
                  <a:pt x="453177" y="1742957"/>
                  <a:pt x="483079" y="1755772"/>
                </a:cubicBezTo>
                <a:lnTo>
                  <a:pt x="603849" y="1807531"/>
                </a:lnTo>
                <a:cubicBezTo>
                  <a:pt x="710886" y="1950248"/>
                  <a:pt x="610668" y="1848087"/>
                  <a:pt x="897147" y="1928301"/>
                </a:cubicBezTo>
                <a:cubicBezTo>
                  <a:pt x="961967" y="1946451"/>
                  <a:pt x="1023069" y="1976026"/>
                  <a:pt x="1086928" y="1997312"/>
                </a:cubicBezTo>
                <a:cubicBezTo>
                  <a:pt x="1143888" y="2016299"/>
                  <a:pt x="1201947" y="2031817"/>
                  <a:pt x="1259456" y="2049070"/>
                </a:cubicBezTo>
                <a:cubicBezTo>
                  <a:pt x="1483743" y="2031817"/>
                  <a:pt x="1709257" y="2026407"/>
                  <a:pt x="1932317" y="1997312"/>
                </a:cubicBezTo>
                <a:cubicBezTo>
                  <a:pt x="2074609" y="1978752"/>
                  <a:pt x="2030029" y="1951358"/>
                  <a:pt x="2104845" y="1876542"/>
                </a:cubicBezTo>
                <a:cubicBezTo>
                  <a:pt x="2125178" y="1856210"/>
                  <a:pt x="2153523" y="1845117"/>
                  <a:pt x="2173856" y="1824784"/>
                </a:cubicBezTo>
                <a:cubicBezTo>
                  <a:pt x="2194189" y="1804451"/>
                  <a:pt x="2205282" y="1776105"/>
                  <a:pt x="2225615" y="1755772"/>
                </a:cubicBezTo>
                <a:cubicBezTo>
                  <a:pt x="2386642" y="1594745"/>
                  <a:pt x="2208360" y="1819035"/>
                  <a:pt x="2346385" y="1635002"/>
                </a:cubicBezTo>
                <a:cubicBezTo>
                  <a:pt x="2397829" y="1184863"/>
                  <a:pt x="2462967" y="1066163"/>
                  <a:pt x="2363637" y="668844"/>
                </a:cubicBezTo>
                <a:cubicBezTo>
                  <a:pt x="2326721" y="521179"/>
                  <a:pt x="2304152" y="583864"/>
                  <a:pt x="2242868" y="496316"/>
                </a:cubicBezTo>
                <a:cubicBezTo>
                  <a:pt x="2196936" y="430700"/>
                  <a:pt x="2178514" y="362951"/>
                  <a:pt x="2122098" y="306535"/>
                </a:cubicBezTo>
                <a:cubicBezTo>
                  <a:pt x="2101765" y="286202"/>
                  <a:pt x="2073419" y="275109"/>
                  <a:pt x="2053086" y="254776"/>
                </a:cubicBezTo>
                <a:cubicBezTo>
                  <a:pt x="1984076" y="185766"/>
                  <a:pt x="2024331" y="180013"/>
                  <a:pt x="1932317" y="134006"/>
                </a:cubicBezTo>
                <a:cubicBezTo>
                  <a:pt x="1876916" y="106306"/>
                  <a:pt x="1815189" y="92695"/>
                  <a:pt x="1759788" y="64995"/>
                </a:cubicBezTo>
                <a:cubicBezTo>
                  <a:pt x="1734069" y="52135"/>
                  <a:pt x="1719140" y="17963"/>
                  <a:pt x="1690777" y="13236"/>
                </a:cubicBezTo>
                <a:cubicBezTo>
                  <a:pt x="1611359" y="0"/>
                  <a:pt x="1489494" y="13236"/>
                  <a:pt x="1449237" y="13236"/>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533400" y="3505200"/>
            <a:ext cx="2053767" cy="584775"/>
          </a:xfrm>
          <a:prstGeom prst="rect">
            <a:avLst/>
          </a:prstGeom>
          <a:noFill/>
        </p:spPr>
        <p:txBody>
          <a:bodyPr wrap="none" rtlCol="0">
            <a:spAutoFit/>
          </a:bodyPr>
          <a:lstStyle/>
          <a:p>
            <a:r>
              <a:rPr lang="en-US" dirty="0" smtClean="0"/>
              <a:t>Polygon B</a:t>
            </a:r>
            <a:endParaRPr lang="en-US" dirty="0"/>
          </a:p>
        </p:txBody>
      </p:sp>
      <p:sp>
        <p:nvSpPr>
          <p:cNvPr id="51" name="TextBox 50"/>
          <p:cNvSpPr txBox="1"/>
          <p:nvPr/>
        </p:nvSpPr>
        <p:spPr>
          <a:xfrm>
            <a:off x="5105400" y="1981200"/>
            <a:ext cx="2076209" cy="584775"/>
          </a:xfrm>
          <a:prstGeom prst="rect">
            <a:avLst/>
          </a:prstGeom>
          <a:noFill/>
        </p:spPr>
        <p:txBody>
          <a:bodyPr wrap="none" rtlCol="0">
            <a:spAutoFit/>
          </a:bodyPr>
          <a:lstStyle/>
          <a:p>
            <a:r>
              <a:rPr lang="en-US" dirty="0" smtClean="0"/>
              <a:t>Polygon C</a:t>
            </a:r>
            <a:endParaRPr lang="en-US" dirty="0"/>
          </a:p>
        </p:txBody>
      </p:sp>
      <p:sp>
        <p:nvSpPr>
          <p:cNvPr id="55" name="Freeform 54"/>
          <p:cNvSpPr/>
          <p:nvPr/>
        </p:nvSpPr>
        <p:spPr>
          <a:xfrm>
            <a:off x="-51758" y="4037162"/>
            <a:ext cx="3071003" cy="2629248"/>
          </a:xfrm>
          <a:custGeom>
            <a:avLst/>
            <a:gdLst>
              <a:gd name="connsiteX0" fmla="*/ 2829464 w 3071003"/>
              <a:gd name="connsiteY0" fmla="*/ 0 h 2629248"/>
              <a:gd name="connsiteX1" fmla="*/ 2829464 w 3071003"/>
              <a:gd name="connsiteY1" fmla="*/ 0 h 2629248"/>
              <a:gd name="connsiteX2" fmla="*/ 2346384 w 3071003"/>
              <a:gd name="connsiteY2" fmla="*/ 120770 h 2629248"/>
              <a:gd name="connsiteX3" fmla="*/ 2294626 w 3071003"/>
              <a:gd name="connsiteY3" fmla="*/ 172529 h 2629248"/>
              <a:gd name="connsiteX4" fmla="*/ 2173856 w 3071003"/>
              <a:gd name="connsiteY4" fmla="*/ 241540 h 2629248"/>
              <a:gd name="connsiteX5" fmla="*/ 1984075 w 3071003"/>
              <a:gd name="connsiteY5" fmla="*/ 293298 h 2629248"/>
              <a:gd name="connsiteX6" fmla="*/ 1690777 w 3071003"/>
              <a:gd name="connsiteY6" fmla="*/ 414068 h 2629248"/>
              <a:gd name="connsiteX7" fmla="*/ 1380226 w 3071003"/>
              <a:gd name="connsiteY7" fmla="*/ 534838 h 2629248"/>
              <a:gd name="connsiteX8" fmla="*/ 1328467 w 3071003"/>
              <a:gd name="connsiteY8" fmla="*/ 603849 h 2629248"/>
              <a:gd name="connsiteX9" fmla="*/ 1138686 w 3071003"/>
              <a:gd name="connsiteY9" fmla="*/ 724619 h 2629248"/>
              <a:gd name="connsiteX10" fmla="*/ 1086928 w 3071003"/>
              <a:gd name="connsiteY10" fmla="*/ 776378 h 2629248"/>
              <a:gd name="connsiteX11" fmla="*/ 897147 w 3071003"/>
              <a:gd name="connsiteY11" fmla="*/ 897147 h 2629248"/>
              <a:gd name="connsiteX12" fmla="*/ 845388 w 3071003"/>
              <a:gd name="connsiteY12" fmla="*/ 966159 h 2629248"/>
              <a:gd name="connsiteX13" fmla="*/ 776377 w 3071003"/>
              <a:gd name="connsiteY13" fmla="*/ 1017917 h 2629248"/>
              <a:gd name="connsiteX14" fmla="*/ 724618 w 3071003"/>
              <a:gd name="connsiteY14" fmla="*/ 1086929 h 2629248"/>
              <a:gd name="connsiteX15" fmla="*/ 534837 w 3071003"/>
              <a:gd name="connsiteY15" fmla="*/ 1207698 h 2629248"/>
              <a:gd name="connsiteX16" fmla="*/ 414067 w 3071003"/>
              <a:gd name="connsiteY16" fmla="*/ 1328468 h 2629248"/>
              <a:gd name="connsiteX17" fmla="*/ 362309 w 3071003"/>
              <a:gd name="connsiteY17" fmla="*/ 1380227 h 2629248"/>
              <a:gd name="connsiteX18" fmla="*/ 172528 w 3071003"/>
              <a:gd name="connsiteY18" fmla="*/ 1500996 h 2629248"/>
              <a:gd name="connsiteX19" fmla="*/ 120769 w 3071003"/>
              <a:gd name="connsiteY19" fmla="*/ 1621766 h 2629248"/>
              <a:gd name="connsiteX20" fmla="*/ 0 w 3071003"/>
              <a:gd name="connsiteY20" fmla="*/ 1742536 h 2629248"/>
              <a:gd name="connsiteX21" fmla="*/ 51758 w 3071003"/>
              <a:gd name="connsiteY21" fmla="*/ 2104846 h 2629248"/>
              <a:gd name="connsiteX22" fmla="*/ 224286 w 3071003"/>
              <a:gd name="connsiteY22" fmla="*/ 2346385 h 2629248"/>
              <a:gd name="connsiteX23" fmla="*/ 414067 w 3071003"/>
              <a:gd name="connsiteY23" fmla="*/ 2467155 h 2629248"/>
              <a:gd name="connsiteX24" fmla="*/ 465826 w 3071003"/>
              <a:gd name="connsiteY24" fmla="*/ 2536166 h 2629248"/>
              <a:gd name="connsiteX25" fmla="*/ 948905 w 3071003"/>
              <a:gd name="connsiteY25" fmla="*/ 2536166 h 2629248"/>
              <a:gd name="connsiteX26" fmla="*/ 1190445 w 3071003"/>
              <a:gd name="connsiteY26" fmla="*/ 2484408 h 2629248"/>
              <a:gd name="connsiteX27" fmla="*/ 1673524 w 3071003"/>
              <a:gd name="connsiteY27" fmla="*/ 2294627 h 2629248"/>
              <a:gd name="connsiteX28" fmla="*/ 1915064 w 3071003"/>
              <a:gd name="connsiteY28" fmla="*/ 2173857 h 2629248"/>
              <a:gd name="connsiteX29" fmla="*/ 2035833 w 3071003"/>
              <a:gd name="connsiteY29" fmla="*/ 2053087 h 2629248"/>
              <a:gd name="connsiteX30" fmla="*/ 2104845 w 3071003"/>
              <a:gd name="connsiteY30" fmla="*/ 2001329 h 2629248"/>
              <a:gd name="connsiteX31" fmla="*/ 2156603 w 3071003"/>
              <a:gd name="connsiteY31" fmla="*/ 1932317 h 2629248"/>
              <a:gd name="connsiteX32" fmla="*/ 2225615 w 3071003"/>
              <a:gd name="connsiteY32" fmla="*/ 1880559 h 2629248"/>
              <a:gd name="connsiteX33" fmla="*/ 2277373 w 3071003"/>
              <a:gd name="connsiteY33" fmla="*/ 1811547 h 2629248"/>
              <a:gd name="connsiteX34" fmla="*/ 2346384 w 3071003"/>
              <a:gd name="connsiteY34" fmla="*/ 1759789 h 2629248"/>
              <a:gd name="connsiteX35" fmla="*/ 2398143 w 3071003"/>
              <a:gd name="connsiteY35" fmla="*/ 1690778 h 2629248"/>
              <a:gd name="connsiteX36" fmla="*/ 2467154 w 3071003"/>
              <a:gd name="connsiteY36" fmla="*/ 1639019 h 2629248"/>
              <a:gd name="connsiteX37" fmla="*/ 2518913 w 3071003"/>
              <a:gd name="connsiteY37" fmla="*/ 1570008 h 2629248"/>
              <a:gd name="connsiteX38" fmla="*/ 2639683 w 3071003"/>
              <a:gd name="connsiteY38" fmla="*/ 1449238 h 2629248"/>
              <a:gd name="connsiteX39" fmla="*/ 2708694 w 3071003"/>
              <a:gd name="connsiteY39" fmla="*/ 1328468 h 2629248"/>
              <a:gd name="connsiteX40" fmla="*/ 2829464 w 3071003"/>
              <a:gd name="connsiteY40" fmla="*/ 1207698 h 2629248"/>
              <a:gd name="connsiteX41" fmla="*/ 2950233 w 3071003"/>
              <a:gd name="connsiteY41" fmla="*/ 966159 h 2629248"/>
              <a:gd name="connsiteX42" fmla="*/ 3001992 w 3071003"/>
              <a:gd name="connsiteY42" fmla="*/ 914400 h 2629248"/>
              <a:gd name="connsiteX43" fmla="*/ 3071003 w 3071003"/>
              <a:gd name="connsiteY43" fmla="*/ 793630 h 2629248"/>
              <a:gd name="connsiteX44" fmla="*/ 3019245 w 3071003"/>
              <a:gd name="connsiteY44" fmla="*/ 362310 h 2629248"/>
              <a:gd name="connsiteX45" fmla="*/ 2950233 w 3071003"/>
              <a:gd name="connsiteY45" fmla="*/ 310551 h 2629248"/>
              <a:gd name="connsiteX46" fmla="*/ 2898475 w 3071003"/>
              <a:gd name="connsiteY46" fmla="*/ 241540 h 2629248"/>
              <a:gd name="connsiteX47" fmla="*/ 2829464 w 3071003"/>
              <a:gd name="connsiteY47" fmla="*/ 120770 h 2629248"/>
              <a:gd name="connsiteX48" fmla="*/ 2708694 w 3071003"/>
              <a:gd name="connsiteY48" fmla="*/ 0 h 2629248"/>
              <a:gd name="connsiteX49" fmla="*/ 2708694 w 3071003"/>
              <a:gd name="connsiteY49" fmla="*/ 0 h 262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71003" h="2629248">
                <a:moveTo>
                  <a:pt x="2829464" y="0"/>
                </a:moveTo>
                <a:lnTo>
                  <a:pt x="2829464" y="0"/>
                </a:lnTo>
                <a:cubicBezTo>
                  <a:pt x="2645854" y="32402"/>
                  <a:pt x="2510147" y="38889"/>
                  <a:pt x="2346384" y="120770"/>
                </a:cubicBezTo>
                <a:cubicBezTo>
                  <a:pt x="2324561" y="131682"/>
                  <a:pt x="2314615" y="158537"/>
                  <a:pt x="2294626" y="172529"/>
                </a:cubicBezTo>
                <a:cubicBezTo>
                  <a:pt x="2256642" y="199118"/>
                  <a:pt x="2217069" y="224735"/>
                  <a:pt x="2173856" y="241540"/>
                </a:cubicBezTo>
                <a:cubicBezTo>
                  <a:pt x="2112744" y="265306"/>
                  <a:pt x="2047335" y="276045"/>
                  <a:pt x="1984075" y="293298"/>
                </a:cubicBezTo>
                <a:cubicBezTo>
                  <a:pt x="1693906" y="459110"/>
                  <a:pt x="2059573" y="262211"/>
                  <a:pt x="1690777" y="414068"/>
                </a:cubicBezTo>
                <a:cubicBezTo>
                  <a:pt x="1309012" y="571266"/>
                  <a:pt x="1903327" y="392175"/>
                  <a:pt x="1380226" y="534838"/>
                </a:cubicBezTo>
                <a:cubicBezTo>
                  <a:pt x="1362973" y="557842"/>
                  <a:pt x="1348800" y="583516"/>
                  <a:pt x="1328467" y="603849"/>
                </a:cubicBezTo>
                <a:cubicBezTo>
                  <a:pt x="1272043" y="660273"/>
                  <a:pt x="1204317" y="678677"/>
                  <a:pt x="1138686" y="724619"/>
                </a:cubicBezTo>
                <a:cubicBezTo>
                  <a:pt x="1118697" y="738611"/>
                  <a:pt x="1106917" y="762386"/>
                  <a:pt x="1086928" y="776378"/>
                </a:cubicBezTo>
                <a:cubicBezTo>
                  <a:pt x="1021307" y="822313"/>
                  <a:pt x="953566" y="840728"/>
                  <a:pt x="897147" y="897147"/>
                </a:cubicBezTo>
                <a:cubicBezTo>
                  <a:pt x="876814" y="917480"/>
                  <a:pt x="865721" y="945826"/>
                  <a:pt x="845388" y="966159"/>
                </a:cubicBezTo>
                <a:cubicBezTo>
                  <a:pt x="825055" y="986492"/>
                  <a:pt x="796710" y="997584"/>
                  <a:pt x="776377" y="1017917"/>
                </a:cubicBezTo>
                <a:cubicBezTo>
                  <a:pt x="756044" y="1038250"/>
                  <a:pt x="744951" y="1066596"/>
                  <a:pt x="724618" y="1086929"/>
                </a:cubicBezTo>
                <a:cubicBezTo>
                  <a:pt x="651922" y="1159625"/>
                  <a:pt x="626705" y="1135516"/>
                  <a:pt x="534837" y="1207698"/>
                </a:cubicBezTo>
                <a:cubicBezTo>
                  <a:pt x="490071" y="1242871"/>
                  <a:pt x="454324" y="1288211"/>
                  <a:pt x="414067" y="1328468"/>
                </a:cubicBezTo>
                <a:cubicBezTo>
                  <a:pt x="396814" y="1345721"/>
                  <a:pt x="383493" y="1368122"/>
                  <a:pt x="362309" y="1380227"/>
                </a:cubicBezTo>
                <a:cubicBezTo>
                  <a:pt x="216573" y="1463504"/>
                  <a:pt x="278632" y="1421419"/>
                  <a:pt x="172528" y="1500996"/>
                </a:cubicBezTo>
                <a:cubicBezTo>
                  <a:pt x="155275" y="1541253"/>
                  <a:pt x="146226" y="1586126"/>
                  <a:pt x="120769" y="1621766"/>
                </a:cubicBezTo>
                <a:cubicBezTo>
                  <a:pt x="87678" y="1668093"/>
                  <a:pt x="0" y="1742536"/>
                  <a:pt x="0" y="1742536"/>
                </a:cubicBezTo>
                <a:cubicBezTo>
                  <a:pt x="17253" y="1863306"/>
                  <a:pt x="26196" y="1985558"/>
                  <a:pt x="51758" y="2104846"/>
                </a:cubicBezTo>
                <a:cubicBezTo>
                  <a:pt x="78734" y="2230734"/>
                  <a:pt x="133912" y="2256011"/>
                  <a:pt x="224286" y="2346385"/>
                </a:cubicBezTo>
                <a:cubicBezTo>
                  <a:pt x="324266" y="2446365"/>
                  <a:pt x="263398" y="2402582"/>
                  <a:pt x="414067" y="2467155"/>
                </a:cubicBezTo>
                <a:cubicBezTo>
                  <a:pt x="431320" y="2490159"/>
                  <a:pt x="440107" y="2523306"/>
                  <a:pt x="465826" y="2536166"/>
                </a:cubicBezTo>
                <a:cubicBezTo>
                  <a:pt x="651990" y="2629248"/>
                  <a:pt x="741522" y="2576305"/>
                  <a:pt x="948905" y="2536166"/>
                </a:cubicBezTo>
                <a:cubicBezTo>
                  <a:pt x="1029746" y="2520519"/>
                  <a:pt x="1111154" y="2506610"/>
                  <a:pt x="1190445" y="2484408"/>
                </a:cubicBezTo>
                <a:cubicBezTo>
                  <a:pt x="1294510" y="2455270"/>
                  <a:pt x="1608691" y="2321641"/>
                  <a:pt x="1673524" y="2294627"/>
                </a:cubicBezTo>
                <a:cubicBezTo>
                  <a:pt x="1783715" y="2248714"/>
                  <a:pt x="1812581" y="2239074"/>
                  <a:pt x="1915064" y="2173857"/>
                </a:cubicBezTo>
                <a:cubicBezTo>
                  <a:pt x="2041586" y="2093343"/>
                  <a:pt x="1932315" y="2156604"/>
                  <a:pt x="2035833" y="2053087"/>
                </a:cubicBezTo>
                <a:cubicBezTo>
                  <a:pt x="2056166" y="2032754"/>
                  <a:pt x="2084512" y="2021662"/>
                  <a:pt x="2104845" y="2001329"/>
                </a:cubicBezTo>
                <a:cubicBezTo>
                  <a:pt x="2125178" y="1980996"/>
                  <a:pt x="2136270" y="1952650"/>
                  <a:pt x="2156603" y="1932317"/>
                </a:cubicBezTo>
                <a:cubicBezTo>
                  <a:pt x="2176936" y="1911984"/>
                  <a:pt x="2205282" y="1900892"/>
                  <a:pt x="2225615" y="1880559"/>
                </a:cubicBezTo>
                <a:cubicBezTo>
                  <a:pt x="2245948" y="1860226"/>
                  <a:pt x="2257040" y="1831880"/>
                  <a:pt x="2277373" y="1811547"/>
                </a:cubicBezTo>
                <a:cubicBezTo>
                  <a:pt x="2297705" y="1791214"/>
                  <a:pt x="2326051" y="1780121"/>
                  <a:pt x="2346384" y="1759789"/>
                </a:cubicBezTo>
                <a:cubicBezTo>
                  <a:pt x="2366717" y="1739456"/>
                  <a:pt x="2377810" y="1711111"/>
                  <a:pt x="2398143" y="1690778"/>
                </a:cubicBezTo>
                <a:cubicBezTo>
                  <a:pt x="2418476" y="1670445"/>
                  <a:pt x="2446821" y="1659352"/>
                  <a:pt x="2467154" y="1639019"/>
                </a:cubicBezTo>
                <a:cubicBezTo>
                  <a:pt x="2487487" y="1618686"/>
                  <a:pt x="2498580" y="1590341"/>
                  <a:pt x="2518913" y="1570008"/>
                </a:cubicBezTo>
                <a:cubicBezTo>
                  <a:pt x="2622425" y="1466496"/>
                  <a:pt x="2559173" y="1575753"/>
                  <a:pt x="2639683" y="1449238"/>
                </a:cubicBezTo>
                <a:cubicBezTo>
                  <a:pt x="2664576" y="1410121"/>
                  <a:pt x="2680048" y="1364926"/>
                  <a:pt x="2708694" y="1328468"/>
                </a:cubicBezTo>
                <a:cubicBezTo>
                  <a:pt x="2743867" y="1283702"/>
                  <a:pt x="2829464" y="1207698"/>
                  <a:pt x="2829464" y="1207698"/>
                </a:cubicBezTo>
                <a:cubicBezTo>
                  <a:pt x="2869034" y="1115367"/>
                  <a:pt x="2891730" y="1049735"/>
                  <a:pt x="2950233" y="966159"/>
                </a:cubicBezTo>
                <a:cubicBezTo>
                  <a:pt x="2964225" y="946170"/>
                  <a:pt x="2988000" y="934389"/>
                  <a:pt x="3001992" y="914400"/>
                </a:cubicBezTo>
                <a:cubicBezTo>
                  <a:pt x="3028581" y="876416"/>
                  <a:pt x="3047999" y="833887"/>
                  <a:pt x="3071003" y="793630"/>
                </a:cubicBezTo>
                <a:cubicBezTo>
                  <a:pt x="3053750" y="649857"/>
                  <a:pt x="3054365" y="502791"/>
                  <a:pt x="3019245" y="362310"/>
                </a:cubicBezTo>
                <a:cubicBezTo>
                  <a:pt x="3012271" y="334414"/>
                  <a:pt x="2970566" y="330884"/>
                  <a:pt x="2950233" y="310551"/>
                </a:cubicBezTo>
                <a:cubicBezTo>
                  <a:pt x="2929900" y="290218"/>
                  <a:pt x="2913913" y="265799"/>
                  <a:pt x="2898475" y="241540"/>
                </a:cubicBezTo>
                <a:cubicBezTo>
                  <a:pt x="2873583" y="202423"/>
                  <a:pt x="2858110" y="157228"/>
                  <a:pt x="2829464" y="120770"/>
                </a:cubicBezTo>
                <a:cubicBezTo>
                  <a:pt x="2794291" y="76004"/>
                  <a:pt x="2708694" y="0"/>
                  <a:pt x="2708694" y="0"/>
                </a:cubicBezTo>
                <a:lnTo>
                  <a:pt x="2708694"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Freeform 55"/>
          <p:cNvSpPr/>
          <p:nvPr/>
        </p:nvSpPr>
        <p:spPr>
          <a:xfrm>
            <a:off x="5182222" y="2493543"/>
            <a:ext cx="3806503" cy="3274654"/>
          </a:xfrm>
          <a:custGeom>
            <a:avLst/>
            <a:gdLst>
              <a:gd name="connsiteX0" fmla="*/ 2063967 w 3806503"/>
              <a:gd name="connsiteY0" fmla="*/ 42623 h 3274654"/>
              <a:gd name="connsiteX1" fmla="*/ 2063967 w 3806503"/>
              <a:gd name="connsiteY1" fmla="*/ 42623 h 3274654"/>
              <a:gd name="connsiteX2" fmla="*/ 1822427 w 3806503"/>
              <a:gd name="connsiteY2" fmla="*/ 146140 h 3274654"/>
              <a:gd name="connsiteX3" fmla="*/ 1770669 w 3806503"/>
              <a:gd name="connsiteY3" fmla="*/ 215151 h 3274654"/>
              <a:gd name="connsiteX4" fmla="*/ 1460118 w 3806503"/>
              <a:gd name="connsiteY4" fmla="*/ 335921 h 3274654"/>
              <a:gd name="connsiteX5" fmla="*/ 1218578 w 3806503"/>
              <a:gd name="connsiteY5" fmla="*/ 508449 h 3274654"/>
              <a:gd name="connsiteX6" fmla="*/ 1166820 w 3806503"/>
              <a:gd name="connsiteY6" fmla="*/ 577461 h 3274654"/>
              <a:gd name="connsiteX7" fmla="*/ 977038 w 3806503"/>
              <a:gd name="connsiteY7" fmla="*/ 698231 h 3274654"/>
              <a:gd name="connsiteX8" fmla="*/ 856269 w 3806503"/>
              <a:gd name="connsiteY8" fmla="*/ 819000 h 3274654"/>
              <a:gd name="connsiteX9" fmla="*/ 683740 w 3806503"/>
              <a:gd name="connsiteY9" fmla="*/ 991529 h 3274654"/>
              <a:gd name="connsiteX10" fmla="*/ 614729 w 3806503"/>
              <a:gd name="connsiteY10" fmla="*/ 1060540 h 3274654"/>
              <a:gd name="connsiteX11" fmla="*/ 562970 w 3806503"/>
              <a:gd name="connsiteY11" fmla="*/ 1112299 h 3274654"/>
              <a:gd name="connsiteX12" fmla="*/ 373189 w 3806503"/>
              <a:gd name="connsiteY12" fmla="*/ 1233068 h 3274654"/>
              <a:gd name="connsiteX13" fmla="*/ 252420 w 3806503"/>
              <a:gd name="connsiteY13" fmla="*/ 1422849 h 3274654"/>
              <a:gd name="connsiteX14" fmla="*/ 200661 w 3806503"/>
              <a:gd name="connsiteY14" fmla="*/ 1543619 h 3274654"/>
              <a:gd name="connsiteX15" fmla="*/ 131650 w 3806503"/>
              <a:gd name="connsiteY15" fmla="*/ 1595378 h 3274654"/>
              <a:gd name="connsiteX16" fmla="*/ 10880 w 3806503"/>
              <a:gd name="connsiteY16" fmla="*/ 1905929 h 3274654"/>
              <a:gd name="connsiteX17" fmla="*/ 131650 w 3806503"/>
              <a:gd name="connsiteY17" fmla="*/ 2509778 h 3274654"/>
              <a:gd name="connsiteX18" fmla="*/ 252420 w 3806503"/>
              <a:gd name="connsiteY18" fmla="*/ 2630548 h 3274654"/>
              <a:gd name="connsiteX19" fmla="*/ 304178 w 3806503"/>
              <a:gd name="connsiteY19" fmla="*/ 2682306 h 3274654"/>
              <a:gd name="connsiteX20" fmla="*/ 424948 w 3806503"/>
              <a:gd name="connsiteY20" fmla="*/ 2872087 h 3274654"/>
              <a:gd name="connsiteX21" fmla="*/ 1028797 w 3806503"/>
              <a:gd name="connsiteY21" fmla="*/ 2992857 h 3274654"/>
              <a:gd name="connsiteX22" fmla="*/ 1511876 w 3806503"/>
              <a:gd name="connsiteY22" fmla="*/ 3044615 h 3274654"/>
              <a:gd name="connsiteX23" fmla="*/ 2667816 w 3806503"/>
              <a:gd name="connsiteY23" fmla="*/ 3044615 h 3274654"/>
              <a:gd name="connsiteX24" fmla="*/ 2719574 w 3806503"/>
              <a:gd name="connsiteY24" fmla="*/ 3113627 h 3274654"/>
              <a:gd name="connsiteX25" fmla="*/ 2840344 w 3806503"/>
              <a:gd name="connsiteY25" fmla="*/ 3234397 h 3274654"/>
              <a:gd name="connsiteX26" fmla="*/ 3081884 w 3806503"/>
              <a:gd name="connsiteY26" fmla="*/ 3113627 h 3274654"/>
              <a:gd name="connsiteX27" fmla="*/ 3150895 w 3806503"/>
              <a:gd name="connsiteY27" fmla="*/ 3061868 h 3274654"/>
              <a:gd name="connsiteX28" fmla="*/ 3202653 w 3806503"/>
              <a:gd name="connsiteY28" fmla="*/ 2992857 h 3274654"/>
              <a:gd name="connsiteX29" fmla="*/ 3271665 w 3806503"/>
              <a:gd name="connsiteY29" fmla="*/ 2941099 h 3274654"/>
              <a:gd name="connsiteX30" fmla="*/ 3392435 w 3806503"/>
              <a:gd name="connsiteY30" fmla="*/ 2820329 h 3274654"/>
              <a:gd name="connsiteX31" fmla="*/ 3444193 w 3806503"/>
              <a:gd name="connsiteY31" fmla="*/ 2630548 h 3274654"/>
              <a:gd name="connsiteX32" fmla="*/ 3513204 w 3806503"/>
              <a:gd name="connsiteY32" fmla="*/ 2509778 h 3274654"/>
              <a:gd name="connsiteX33" fmla="*/ 3564963 w 3806503"/>
              <a:gd name="connsiteY33" fmla="*/ 2095710 h 3274654"/>
              <a:gd name="connsiteX34" fmla="*/ 3633974 w 3806503"/>
              <a:gd name="connsiteY34" fmla="*/ 1974940 h 3274654"/>
              <a:gd name="connsiteX35" fmla="*/ 3685733 w 3806503"/>
              <a:gd name="connsiteY35" fmla="*/ 1854170 h 3274654"/>
              <a:gd name="connsiteX36" fmla="*/ 3806503 w 3806503"/>
              <a:gd name="connsiteY36" fmla="*/ 1733400 h 3274654"/>
              <a:gd name="connsiteX37" fmla="*/ 3754744 w 3806503"/>
              <a:gd name="connsiteY37" fmla="*/ 1422849 h 3274654"/>
              <a:gd name="connsiteX38" fmla="*/ 3702986 w 3806503"/>
              <a:gd name="connsiteY38" fmla="*/ 404932 h 3274654"/>
              <a:gd name="connsiteX39" fmla="*/ 3461446 w 3806503"/>
              <a:gd name="connsiteY39" fmla="*/ 284163 h 3274654"/>
              <a:gd name="connsiteX40" fmla="*/ 3340676 w 3806503"/>
              <a:gd name="connsiteY40" fmla="*/ 215151 h 3274654"/>
              <a:gd name="connsiteX41" fmla="*/ 3150895 w 3806503"/>
              <a:gd name="connsiteY41" fmla="*/ 163393 h 3274654"/>
              <a:gd name="connsiteX42" fmla="*/ 2788586 w 3806503"/>
              <a:gd name="connsiteY42" fmla="*/ 42623 h 3274654"/>
              <a:gd name="connsiteX43" fmla="*/ 1943197 w 3806503"/>
              <a:gd name="connsiteY43" fmla="*/ 94382 h 3274654"/>
              <a:gd name="connsiteX44" fmla="*/ 1891438 w 3806503"/>
              <a:gd name="connsiteY44" fmla="*/ 94382 h 327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06503" h="3274654">
                <a:moveTo>
                  <a:pt x="2063967" y="42623"/>
                </a:moveTo>
                <a:lnTo>
                  <a:pt x="2063967" y="42623"/>
                </a:lnTo>
                <a:cubicBezTo>
                  <a:pt x="1951183" y="76458"/>
                  <a:pt x="1897669" y="70898"/>
                  <a:pt x="1822427" y="146140"/>
                </a:cubicBezTo>
                <a:cubicBezTo>
                  <a:pt x="1802094" y="166473"/>
                  <a:pt x="1794226" y="198661"/>
                  <a:pt x="1770669" y="215151"/>
                </a:cubicBezTo>
                <a:cubicBezTo>
                  <a:pt x="1735408" y="239834"/>
                  <a:pt x="1464553" y="334308"/>
                  <a:pt x="1460118" y="335921"/>
                </a:cubicBezTo>
                <a:cubicBezTo>
                  <a:pt x="1308378" y="487661"/>
                  <a:pt x="1391676" y="434265"/>
                  <a:pt x="1218578" y="508449"/>
                </a:cubicBezTo>
                <a:cubicBezTo>
                  <a:pt x="1201325" y="531453"/>
                  <a:pt x="1187153" y="557128"/>
                  <a:pt x="1166820" y="577461"/>
                </a:cubicBezTo>
                <a:cubicBezTo>
                  <a:pt x="1094131" y="650150"/>
                  <a:pt x="1068892" y="626060"/>
                  <a:pt x="977038" y="698231"/>
                </a:cubicBezTo>
                <a:cubicBezTo>
                  <a:pt x="932272" y="733404"/>
                  <a:pt x="896525" y="778744"/>
                  <a:pt x="856269" y="819000"/>
                </a:cubicBezTo>
                <a:lnTo>
                  <a:pt x="683740" y="991529"/>
                </a:lnTo>
                <a:lnTo>
                  <a:pt x="614729" y="1060540"/>
                </a:lnTo>
                <a:cubicBezTo>
                  <a:pt x="597476" y="1077793"/>
                  <a:pt x="584155" y="1100193"/>
                  <a:pt x="562970" y="1112299"/>
                </a:cubicBezTo>
                <a:cubicBezTo>
                  <a:pt x="517042" y="1138544"/>
                  <a:pt x="417395" y="1188862"/>
                  <a:pt x="373189" y="1233068"/>
                </a:cubicBezTo>
                <a:cubicBezTo>
                  <a:pt x="333052" y="1273205"/>
                  <a:pt x="272104" y="1383482"/>
                  <a:pt x="252420" y="1422849"/>
                </a:cubicBezTo>
                <a:cubicBezTo>
                  <a:pt x="232833" y="1462023"/>
                  <a:pt x="225777" y="1507738"/>
                  <a:pt x="200661" y="1543619"/>
                </a:cubicBezTo>
                <a:cubicBezTo>
                  <a:pt x="184171" y="1567176"/>
                  <a:pt x="154654" y="1578125"/>
                  <a:pt x="131650" y="1595378"/>
                </a:cubicBezTo>
                <a:cubicBezTo>
                  <a:pt x="107396" y="1651971"/>
                  <a:pt x="11834" y="1868709"/>
                  <a:pt x="10880" y="1905929"/>
                </a:cubicBezTo>
                <a:cubicBezTo>
                  <a:pt x="5714" y="2107390"/>
                  <a:pt x="0" y="2342224"/>
                  <a:pt x="131650" y="2509778"/>
                </a:cubicBezTo>
                <a:cubicBezTo>
                  <a:pt x="166824" y="2554544"/>
                  <a:pt x="212163" y="2590291"/>
                  <a:pt x="252420" y="2630548"/>
                </a:cubicBezTo>
                <a:cubicBezTo>
                  <a:pt x="269673" y="2647801"/>
                  <a:pt x="292073" y="2661122"/>
                  <a:pt x="304178" y="2682306"/>
                </a:cubicBezTo>
                <a:cubicBezTo>
                  <a:pt x="310061" y="2692601"/>
                  <a:pt x="393367" y="2849981"/>
                  <a:pt x="424948" y="2872087"/>
                </a:cubicBezTo>
                <a:cubicBezTo>
                  <a:pt x="563242" y="2968893"/>
                  <a:pt x="992539" y="2988325"/>
                  <a:pt x="1028797" y="2992857"/>
                </a:cubicBezTo>
                <a:cubicBezTo>
                  <a:pt x="1189494" y="3012944"/>
                  <a:pt x="1350850" y="3027362"/>
                  <a:pt x="1511876" y="3044615"/>
                </a:cubicBezTo>
                <a:cubicBezTo>
                  <a:pt x="1926590" y="3014993"/>
                  <a:pt x="2267755" y="2944599"/>
                  <a:pt x="2667816" y="3044615"/>
                </a:cubicBezTo>
                <a:cubicBezTo>
                  <a:pt x="2695712" y="3051589"/>
                  <a:pt x="2699241" y="3093294"/>
                  <a:pt x="2719574" y="3113627"/>
                </a:cubicBezTo>
                <a:cubicBezTo>
                  <a:pt x="2880601" y="3274654"/>
                  <a:pt x="2702323" y="3050365"/>
                  <a:pt x="2840344" y="3234397"/>
                </a:cubicBezTo>
                <a:cubicBezTo>
                  <a:pt x="2956850" y="3184465"/>
                  <a:pt x="2972715" y="3183098"/>
                  <a:pt x="3081884" y="3113627"/>
                </a:cubicBezTo>
                <a:cubicBezTo>
                  <a:pt x="3106143" y="3098189"/>
                  <a:pt x="3130562" y="3082201"/>
                  <a:pt x="3150895" y="3061868"/>
                </a:cubicBezTo>
                <a:cubicBezTo>
                  <a:pt x="3171227" y="3041535"/>
                  <a:pt x="3182320" y="3013189"/>
                  <a:pt x="3202653" y="2992857"/>
                </a:cubicBezTo>
                <a:cubicBezTo>
                  <a:pt x="3222986" y="2972524"/>
                  <a:pt x="3251332" y="2961432"/>
                  <a:pt x="3271665" y="2941099"/>
                </a:cubicBezTo>
                <a:cubicBezTo>
                  <a:pt x="3432692" y="2780072"/>
                  <a:pt x="3208403" y="2958350"/>
                  <a:pt x="3392435" y="2820329"/>
                </a:cubicBezTo>
                <a:cubicBezTo>
                  <a:pt x="3409688" y="2757069"/>
                  <a:pt x="3420427" y="2691660"/>
                  <a:pt x="3444193" y="2630548"/>
                </a:cubicBezTo>
                <a:cubicBezTo>
                  <a:pt x="3460998" y="2587335"/>
                  <a:pt x="3502991" y="2555005"/>
                  <a:pt x="3513204" y="2509778"/>
                </a:cubicBezTo>
                <a:cubicBezTo>
                  <a:pt x="3543842" y="2374097"/>
                  <a:pt x="3534325" y="2231391"/>
                  <a:pt x="3564963" y="2095710"/>
                </a:cubicBezTo>
                <a:cubicBezTo>
                  <a:pt x="3575176" y="2050483"/>
                  <a:pt x="3613239" y="2016411"/>
                  <a:pt x="3633974" y="1974940"/>
                </a:cubicBezTo>
                <a:cubicBezTo>
                  <a:pt x="3653561" y="1935766"/>
                  <a:pt x="3660276" y="1889810"/>
                  <a:pt x="3685733" y="1854170"/>
                </a:cubicBezTo>
                <a:cubicBezTo>
                  <a:pt x="3718824" y="1807843"/>
                  <a:pt x="3806503" y="1733400"/>
                  <a:pt x="3806503" y="1733400"/>
                </a:cubicBezTo>
                <a:cubicBezTo>
                  <a:pt x="3789250" y="1629883"/>
                  <a:pt x="3762897" y="1527477"/>
                  <a:pt x="3754744" y="1422849"/>
                </a:cubicBezTo>
                <a:cubicBezTo>
                  <a:pt x="3728350" y="1084132"/>
                  <a:pt x="3740505" y="742598"/>
                  <a:pt x="3702986" y="404932"/>
                </a:cubicBezTo>
                <a:cubicBezTo>
                  <a:pt x="3693915" y="323294"/>
                  <a:pt x="3476151" y="290218"/>
                  <a:pt x="3461446" y="284163"/>
                </a:cubicBezTo>
                <a:cubicBezTo>
                  <a:pt x="3418573" y="266509"/>
                  <a:pt x="3383889" y="231956"/>
                  <a:pt x="3340676" y="215151"/>
                </a:cubicBezTo>
                <a:cubicBezTo>
                  <a:pt x="3279564" y="191385"/>
                  <a:pt x="3213101" y="184128"/>
                  <a:pt x="3150895" y="163393"/>
                </a:cubicBezTo>
                <a:cubicBezTo>
                  <a:pt x="2660713" y="0"/>
                  <a:pt x="3309951" y="184815"/>
                  <a:pt x="2788586" y="42623"/>
                </a:cubicBezTo>
                <a:cubicBezTo>
                  <a:pt x="2069914" y="99361"/>
                  <a:pt x="2352194" y="94382"/>
                  <a:pt x="1943197" y="94382"/>
                </a:cubicBezTo>
                <a:lnTo>
                  <a:pt x="1891438" y="94382"/>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284768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685800" y="1905000"/>
            <a:ext cx="7543800" cy="2895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1987" name="Text Box 22"/>
          <p:cNvSpPr txBox="1">
            <a:spLocks noChangeArrowheads="1"/>
          </p:cNvSpPr>
          <p:nvPr/>
        </p:nvSpPr>
        <p:spPr bwMode="auto">
          <a:xfrm>
            <a:off x="2057400" y="609600"/>
            <a:ext cx="4883068" cy="523220"/>
          </a:xfrm>
          <a:prstGeom prst="rect">
            <a:avLst/>
          </a:prstGeom>
          <a:solidFill>
            <a:srgbClr val="000080"/>
          </a:solidFill>
          <a:ln w="9525">
            <a:noFill/>
            <a:miter lim="800000"/>
            <a:headEnd/>
            <a:tailEnd/>
          </a:ln>
        </p:spPr>
        <p:txBody>
          <a:bodyPr wrap="none">
            <a:spAutoFit/>
          </a:bodyPr>
          <a:lstStyle/>
          <a:p>
            <a:r>
              <a:rPr lang="en-US" sz="2800" dirty="0" smtClean="0">
                <a:solidFill>
                  <a:srgbClr val="FFFF00"/>
                </a:solidFill>
              </a:rPr>
              <a:t>Randomly: Stratified Random</a:t>
            </a:r>
            <a:endParaRPr lang="en-US" sz="2800" dirty="0">
              <a:solidFill>
                <a:srgbClr val="FFFF00"/>
              </a:solidFill>
            </a:endParaRPr>
          </a:p>
        </p:txBody>
      </p:sp>
      <p:sp>
        <p:nvSpPr>
          <p:cNvPr id="41990" name="Line 25"/>
          <p:cNvSpPr>
            <a:spLocks noChangeShapeType="1"/>
          </p:cNvSpPr>
          <p:nvPr/>
        </p:nvSpPr>
        <p:spPr bwMode="auto">
          <a:xfrm>
            <a:off x="838200" y="3429000"/>
            <a:ext cx="7467600" cy="0"/>
          </a:xfrm>
          <a:prstGeom prst="line">
            <a:avLst/>
          </a:prstGeom>
          <a:noFill/>
          <a:ln w="9525">
            <a:solidFill>
              <a:schemeClr val="tx1"/>
            </a:solidFill>
            <a:round/>
            <a:headEnd/>
            <a:tailEnd/>
          </a:ln>
        </p:spPr>
        <p:txBody>
          <a:bodyPr/>
          <a:lstStyle/>
          <a:p>
            <a:endParaRPr lang="en-US"/>
          </a:p>
        </p:txBody>
      </p:sp>
      <p:sp>
        <p:nvSpPr>
          <p:cNvPr id="41994" name="Line 29"/>
          <p:cNvSpPr>
            <a:spLocks noChangeShapeType="1"/>
          </p:cNvSpPr>
          <p:nvPr/>
        </p:nvSpPr>
        <p:spPr bwMode="auto">
          <a:xfrm>
            <a:off x="2743200" y="1905000"/>
            <a:ext cx="0" cy="2895600"/>
          </a:xfrm>
          <a:prstGeom prst="line">
            <a:avLst/>
          </a:prstGeom>
          <a:noFill/>
          <a:ln w="9525">
            <a:solidFill>
              <a:schemeClr val="tx1"/>
            </a:solidFill>
            <a:round/>
            <a:headEnd/>
            <a:tailEnd/>
          </a:ln>
        </p:spPr>
        <p:txBody>
          <a:bodyPr/>
          <a:lstStyle/>
          <a:p>
            <a:endParaRPr lang="en-US"/>
          </a:p>
        </p:txBody>
      </p:sp>
      <p:sp>
        <p:nvSpPr>
          <p:cNvPr id="41996" name="Line 31"/>
          <p:cNvSpPr>
            <a:spLocks noChangeShapeType="1"/>
          </p:cNvSpPr>
          <p:nvPr/>
        </p:nvSpPr>
        <p:spPr bwMode="auto">
          <a:xfrm>
            <a:off x="4572000" y="1905000"/>
            <a:ext cx="0" cy="2971800"/>
          </a:xfrm>
          <a:prstGeom prst="line">
            <a:avLst/>
          </a:prstGeom>
          <a:noFill/>
          <a:ln w="9525">
            <a:solidFill>
              <a:schemeClr val="tx1"/>
            </a:solidFill>
            <a:round/>
            <a:headEnd/>
            <a:tailEnd/>
          </a:ln>
        </p:spPr>
        <p:txBody>
          <a:bodyPr/>
          <a:lstStyle/>
          <a:p>
            <a:endParaRPr lang="en-US"/>
          </a:p>
        </p:txBody>
      </p:sp>
      <p:sp>
        <p:nvSpPr>
          <p:cNvPr id="41998" name="Line 33"/>
          <p:cNvSpPr>
            <a:spLocks noChangeShapeType="1"/>
          </p:cNvSpPr>
          <p:nvPr/>
        </p:nvSpPr>
        <p:spPr bwMode="auto">
          <a:xfrm>
            <a:off x="6400800" y="1828800"/>
            <a:ext cx="0" cy="2971800"/>
          </a:xfrm>
          <a:prstGeom prst="line">
            <a:avLst/>
          </a:prstGeom>
          <a:noFill/>
          <a:ln w="9525">
            <a:solidFill>
              <a:schemeClr val="tx1"/>
            </a:solidFill>
            <a:round/>
            <a:headEnd/>
            <a:tailEnd/>
          </a:ln>
        </p:spPr>
        <p:txBody>
          <a:bodyPr/>
          <a:lstStyle/>
          <a:p>
            <a:endParaRPr lang="en-US"/>
          </a:p>
        </p:txBody>
      </p:sp>
      <p:sp>
        <p:nvSpPr>
          <p:cNvPr id="42005" name="Oval 15"/>
          <p:cNvSpPr>
            <a:spLocks noChangeArrowheads="1"/>
          </p:cNvSpPr>
          <p:nvPr/>
        </p:nvSpPr>
        <p:spPr bwMode="auto">
          <a:xfrm>
            <a:off x="5867400" y="36576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7" name="Oval 17"/>
          <p:cNvSpPr>
            <a:spLocks noChangeArrowheads="1"/>
          </p:cNvSpPr>
          <p:nvPr/>
        </p:nvSpPr>
        <p:spPr bwMode="auto">
          <a:xfrm>
            <a:off x="3733800" y="26670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8" name="Oval 18"/>
          <p:cNvSpPr>
            <a:spLocks noChangeArrowheads="1"/>
          </p:cNvSpPr>
          <p:nvPr/>
        </p:nvSpPr>
        <p:spPr bwMode="auto">
          <a:xfrm>
            <a:off x="3581400" y="43434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0" name="Oval 20"/>
          <p:cNvSpPr>
            <a:spLocks noChangeArrowheads="1"/>
          </p:cNvSpPr>
          <p:nvPr/>
        </p:nvSpPr>
        <p:spPr bwMode="auto">
          <a:xfrm>
            <a:off x="2057400" y="31242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1" name="Oval 36"/>
          <p:cNvSpPr>
            <a:spLocks noChangeArrowheads="1"/>
          </p:cNvSpPr>
          <p:nvPr/>
        </p:nvSpPr>
        <p:spPr bwMode="auto">
          <a:xfrm>
            <a:off x="5181600" y="27432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2" name="Oval 37"/>
          <p:cNvSpPr>
            <a:spLocks noChangeArrowheads="1"/>
          </p:cNvSpPr>
          <p:nvPr/>
        </p:nvSpPr>
        <p:spPr bwMode="auto">
          <a:xfrm>
            <a:off x="1219200" y="38100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4" name="Oval 50"/>
          <p:cNvSpPr>
            <a:spLocks noChangeArrowheads="1"/>
          </p:cNvSpPr>
          <p:nvPr/>
        </p:nvSpPr>
        <p:spPr bwMode="auto">
          <a:xfrm>
            <a:off x="7696200" y="2209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0" name="Oval 15"/>
          <p:cNvSpPr>
            <a:spLocks noChangeArrowheads="1"/>
          </p:cNvSpPr>
          <p:nvPr/>
        </p:nvSpPr>
        <p:spPr bwMode="auto">
          <a:xfrm>
            <a:off x="7239000" y="3733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1" name="Isosceles Triangle 30"/>
          <p:cNvSpPr/>
          <p:nvPr/>
        </p:nvSpPr>
        <p:spPr>
          <a:xfrm>
            <a:off x="1371600" y="2209800"/>
            <a:ext cx="45719"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1627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28600" y="457200"/>
            <a:ext cx="8229600" cy="1143000"/>
          </a:xfrm>
        </p:spPr>
        <p:txBody>
          <a:bodyPr/>
          <a:lstStyle/>
          <a:p>
            <a:pPr eaLnBrk="1" hangingPunct="1"/>
            <a:r>
              <a:rPr lang="en-US" sz="4000" smtClean="0"/>
              <a:t>Why do I keep using the word random?</a:t>
            </a:r>
          </a:p>
        </p:txBody>
      </p:sp>
      <p:sp>
        <p:nvSpPr>
          <p:cNvPr id="86020" name="Text Box 4"/>
          <p:cNvSpPr txBox="1">
            <a:spLocks noChangeArrowheads="1"/>
          </p:cNvSpPr>
          <p:nvPr/>
        </p:nvSpPr>
        <p:spPr bwMode="auto">
          <a:xfrm>
            <a:off x="533400" y="2438400"/>
            <a:ext cx="5160387" cy="646331"/>
          </a:xfrm>
          <a:prstGeom prst="rect">
            <a:avLst/>
          </a:prstGeom>
          <a:solidFill>
            <a:srgbClr val="000080"/>
          </a:solidFill>
          <a:ln w="9525">
            <a:noFill/>
            <a:miter lim="800000"/>
            <a:headEnd/>
            <a:tailEnd/>
          </a:ln>
        </p:spPr>
        <p:txBody>
          <a:bodyPr wrap="none">
            <a:spAutoFit/>
          </a:bodyPr>
          <a:lstStyle/>
          <a:p>
            <a:r>
              <a:rPr lang="en-US" sz="3600" dirty="0">
                <a:solidFill>
                  <a:srgbClr val="FFFF00"/>
                </a:solidFill>
              </a:rPr>
              <a:t>randomness avoids bias</a:t>
            </a:r>
          </a:p>
        </p:txBody>
      </p:sp>
      <p:sp>
        <p:nvSpPr>
          <p:cNvPr id="86021" name="Text Box 5"/>
          <p:cNvSpPr txBox="1">
            <a:spLocks noChangeArrowheads="1"/>
          </p:cNvSpPr>
          <p:nvPr/>
        </p:nvSpPr>
        <p:spPr bwMode="auto">
          <a:xfrm>
            <a:off x="5486400" y="1219200"/>
            <a:ext cx="3429000" cy="923330"/>
          </a:xfrm>
          <a:prstGeom prst="rect">
            <a:avLst/>
          </a:prstGeom>
          <a:solidFill>
            <a:schemeClr val="bg1"/>
          </a:solidFill>
          <a:ln w="9525">
            <a:noFill/>
            <a:miter lim="800000"/>
            <a:headEnd/>
            <a:tailEnd/>
          </a:ln>
        </p:spPr>
        <p:txBody>
          <a:bodyPr wrap="square">
            <a:spAutoFit/>
          </a:bodyPr>
          <a:lstStyle/>
          <a:p>
            <a:r>
              <a:rPr lang="en-US" dirty="0">
                <a:solidFill>
                  <a:srgbClr val="FF3300"/>
                </a:solidFill>
              </a:rPr>
              <a:t>Bias: </a:t>
            </a:r>
            <a:r>
              <a:rPr lang="en-US" dirty="0" smtClean="0">
                <a:solidFill>
                  <a:srgbClr val="FF3300"/>
                </a:solidFill>
              </a:rPr>
              <a:t>tendency </a:t>
            </a:r>
            <a:r>
              <a:rPr lang="en-US" dirty="0">
                <a:solidFill>
                  <a:srgbClr val="FF3300"/>
                </a:solidFill>
              </a:rPr>
              <a:t>or preference that interferes with the ability to be impartial or objective</a:t>
            </a:r>
          </a:p>
        </p:txBody>
      </p:sp>
      <p:sp>
        <p:nvSpPr>
          <p:cNvPr id="86022" name="Text Box 6"/>
          <p:cNvSpPr txBox="1">
            <a:spLocks noChangeArrowheads="1"/>
          </p:cNvSpPr>
          <p:nvPr/>
        </p:nvSpPr>
        <p:spPr bwMode="auto">
          <a:xfrm>
            <a:off x="228600" y="3380601"/>
            <a:ext cx="6781800" cy="1200329"/>
          </a:xfrm>
          <a:prstGeom prst="rect">
            <a:avLst/>
          </a:prstGeom>
          <a:solidFill>
            <a:srgbClr val="000080"/>
          </a:solidFill>
          <a:ln w="9525">
            <a:noFill/>
            <a:miter lim="800000"/>
            <a:headEnd/>
            <a:tailEnd/>
          </a:ln>
        </p:spPr>
        <p:txBody>
          <a:bodyPr>
            <a:spAutoFit/>
          </a:bodyPr>
          <a:lstStyle/>
          <a:p>
            <a:r>
              <a:rPr lang="en-US" sz="3600" dirty="0">
                <a:solidFill>
                  <a:srgbClr val="FFFF00"/>
                </a:solidFill>
              </a:rPr>
              <a:t>Examples of Bias in soil sampling..?</a:t>
            </a:r>
          </a:p>
        </p:txBody>
      </p:sp>
      <p:sp>
        <p:nvSpPr>
          <p:cNvPr id="86023" name="Text Box 7"/>
          <p:cNvSpPr txBox="1">
            <a:spLocks noChangeArrowheads="1"/>
          </p:cNvSpPr>
          <p:nvPr/>
        </p:nvSpPr>
        <p:spPr bwMode="auto">
          <a:xfrm>
            <a:off x="1524000" y="4910137"/>
            <a:ext cx="6781800" cy="1200329"/>
          </a:xfrm>
          <a:prstGeom prst="rect">
            <a:avLst/>
          </a:prstGeom>
          <a:solidFill>
            <a:srgbClr val="000080"/>
          </a:solidFill>
          <a:ln w="9525">
            <a:noFill/>
            <a:miter lim="800000"/>
            <a:headEnd/>
            <a:tailEnd/>
          </a:ln>
        </p:spPr>
        <p:txBody>
          <a:bodyPr>
            <a:spAutoFit/>
          </a:bodyPr>
          <a:lstStyle/>
          <a:p>
            <a:r>
              <a:rPr lang="en-US" sz="3600">
                <a:solidFill>
                  <a:srgbClr val="FFFF00"/>
                </a:solidFill>
              </a:rPr>
              <a:t>taking all your samples no more than 10 feet from a road.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02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6021">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602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0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60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0" grpId="0" animBg="1"/>
      <p:bldP spid="86021" grpId="0" build="allAtOnce" animBg="1"/>
      <p:bldP spid="86022" grpId="0" animBg="1"/>
      <p:bldP spid="860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229600" cy="1143000"/>
          </a:xfrm>
        </p:spPr>
        <p:txBody>
          <a:bodyPr/>
          <a:lstStyle/>
          <a:p>
            <a:r>
              <a:rPr lang="en-US" dirty="0" smtClean="0"/>
              <a:t>A note on bias </a:t>
            </a:r>
            <a:endParaRPr lang="en-US" dirty="0"/>
          </a:p>
        </p:txBody>
      </p:sp>
      <p:sp>
        <p:nvSpPr>
          <p:cNvPr id="3" name="Content Placeholder 2"/>
          <p:cNvSpPr>
            <a:spLocks noGrp="1"/>
          </p:cNvSpPr>
          <p:nvPr>
            <p:ph idx="1"/>
          </p:nvPr>
        </p:nvSpPr>
        <p:spPr>
          <a:xfrm>
            <a:off x="457200" y="990600"/>
            <a:ext cx="8229600" cy="5029200"/>
          </a:xfrm>
        </p:spPr>
        <p:txBody>
          <a:bodyPr/>
          <a:lstStyle/>
          <a:p>
            <a:r>
              <a:rPr lang="en-US" dirty="0" smtClean="0"/>
              <a:t>Bias isn’t all bad</a:t>
            </a:r>
          </a:p>
          <a:p>
            <a:pPr lvl="1"/>
            <a:r>
              <a:rPr lang="en-US" dirty="0" smtClean="0"/>
              <a:t>When we direct samples to an area to capture the variability</a:t>
            </a:r>
          </a:p>
          <a:p>
            <a:pPr lvl="1"/>
            <a:r>
              <a:rPr lang="en-US" dirty="0" smtClean="0"/>
              <a:t>This is </a:t>
            </a:r>
            <a:r>
              <a:rPr lang="en-US" u="sng" dirty="0" smtClean="0"/>
              <a:t>model directed sampling</a:t>
            </a:r>
          </a:p>
          <a:p>
            <a:pPr lvl="1"/>
            <a:endParaRPr lang="en-US" sz="1200" dirty="0" smtClean="0"/>
          </a:p>
          <a:p>
            <a:r>
              <a:rPr lang="en-US" dirty="0" smtClean="0"/>
              <a:t>However……….. we need to be careful, documenting the how and why</a:t>
            </a:r>
          </a:p>
          <a:p>
            <a:pPr lvl="1"/>
            <a:r>
              <a:rPr lang="en-US" dirty="0" smtClean="0"/>
              <a:t>GIS can help with this a lot</a:t>
            </a:r>
          </a:p>
          <a:p>
            <a:pPr lvl="1"/>
            <a:r>
              <a:rPr lang="en-US" dirty="0" smtClean="0"/>
              <a:t>How representative is that area you directed your sampling towards</a:t>
            </a:r>
            <a:endParaRPr lang="en-US" dirty="0"/>
          </a:p>
        </p:txBody>
      </p:sp>
    </p:spTree>
    <p:extLst>
      <p:ext uri="{BB962C8B-B14F-4D97-AF65-F5344CB8AC3E}">
        <p14:creationId xmlns:p14="http://schemas.microsoft.com/office/powerpoint/2010/main" val="3446880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idx="1"/>
          </p:nvPr>
        </p:nvSpPr>
        <p:spPr>
          <a:xfrm>
            <a:off x="609600" y="609600"/>
            <a:ext cx="8229600" cy="4525963"/>
          </a:xfrm>
        </p:spPr>
        <p:txBody>
          <a:bodyPr/>
          <a:lstStyle/>
          <a:p>
            <a:pPr eaLnBrk="1" hangingPunct="1">
              <a:buFontTx/>
              <a:buNone/>
            </a:pPr>
            <a:r>
              <a:rPr lang="en-US" smtClean="0"/>
              <a:t>The other side of the coin</a:t>
            </a:r>
          </a:p>
        </p:txBody>
      </p:sp>
      <p:pic>
        <p:nvPicPr>
          <p:cNvPr id="45059" name="Picture 5" descr="MCBS00005_0000[1]"/>
          <p:cNvPicPr>
            <a:picLocks noChangeAspect="1" noChangeArrowheads="1"/>
          </p:cNvPicPr>
          <p:nvPr/>
        </p:nvPicPr>
        <p:blipFill>
          <a:blip r:embed="rId2" cstate="print"/>
          <a:srcRect/>
          <a:stretch>
            <a:fillRect/>
          </a:stretch>
        </p:blipFill>
        <p:spPr bwMode="auto">
          <a:xfrm>
            <a:off x="3733800" y="2362200"/>
            <a:ext cx="1408113" cy="1603375"/>
          </a:xfrm>
          <a:prstGeom prst="rect">
            <a:avLst/>
          </a:prstGeom>
          <a:noFill/>
          <a:ln w="9525">
            <a:noFill/>
            <a:miter lim="800000"/>
            <a:headEnd/>
            <a:tailEnd/>
          </a:ln>
        </p:spPr>
      </p:pic>
      <p:sp>
        <p:nvSpPr>
          <p:cNvPr id="45060" name="Text Box 6"/>
          <p:cNvSpPr txBox="1">
            <a:spLocks noChangeArrowheads="1"/>
          </p:cNvSpPr>
          <p:nvPr/>
        </p:nvSpPr>
        <p:spPr bwMode="auto">
          <a:xfrm>
            <a:off x="2286000" y="4038600"/>
            <a:ext cx="1876425" cy="579438"/>
          </a:xfrm>
          <a:prstGeom prst="rect">
            <a:avLst/>
          </a:prstGeom>
          <a:solidFill>
            <a:srgbClr val="3366FF"/>
          </a:solidFill>
          <a:ln w="9525">
            <a:noFill/>
            <a:miter lim="800000"/>
            <a:headEnd/>
            <a:tailEnd/>
          </a:ln>
        </p:spPr>
        <p:txBody>
          <a:bodyPr wrap="none">
            <a:spAutoFit/>
          </a:bodyPr>
          <a:lstStyle/>
          <a:p>
            <a:r>
              <a:rPr lang="en-US">
                <a:solidFill>
                  <a:schemeClr val="bg1"/>
                </a:solidFill>
              </a:rPr>
              <a:t>Sampling</a:t>
            </a:r>
          </a:p>
        </p:txBody>
      </p:sp>
      <p:sp>
        <p:nvSpPr>
          <p:cNvPr id="45061" name="Text Box 7"/>
          <p:cNvSpPr txBox="1">
            <a:spLocks noChangeArrowheads="1"/>
          </p:cNvSpPr>
          <p:nvPr/>
        </p:nvSpPr>
        <p:spPr bwMode="auto">
          <a:xfrm>
            <a:off x="5105400" y="1676400"/>
            <a:ext cx="1874838" cy="579438"/>
          </a:xfrm>
          <a:prstGeom prst="rect">
            <a:avLst/>
          </a:prstGeom>
          <a:solidFill>
            <a:srgbClr val="3366FF"/>
          </a:solidFill>
          <a:ln w="9525">
            <a:noFill/>
            <a:miter lim="800000"/>
            <a:headEnd/>
            <a:tailEnd/>
          </a:ln>
        </p:spPr>
        <p:txBody>
          <a:bodyPr wrap="none">
            <a:spAutoFit/>
          </a:bodyPr>
          <a:lstStyle/>
          <a:p>
            <a:r>
              <a:rPr lang="en-US">
                <a:solidFill>
                  <a:schemeClr val="bg1"/>
                </a:solidFill>
              </a:rPr>
              <a:t>Inference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a:t>
            </a:r>
            <a:endParaRPr lang="en-US" dirty="0"/>
          </a:p>
        </p:txBody>
      </p:sp>
      <p:sp>
        <p:nvSpPr>
          <p:cNvPr id="3" name="Content Placeholder 2"/>
          <p:cNvSpPr>
            <a:spLocks noGrp="1"/>
          </p:cNvSpPr>
          <p:nvPr>
            <p:ph idx="1"/>
          </p:nvPr>
        </p:nvSpPr>
        <p:spPr/>
        <p:txBody>
          <a:bodyPr/>
          <a:lstStyle/>
          <a:p>
            <a:r>
              <a:rPr lang="en-US" dirty="0" smtClean="0"/>
              <a:t>Examples – in folder</a:t>
            </a:r>
          </a:p>
          <a:p>
            <a:pPr lvl="1"/>
            <a:r>
              <a:rPr lang="en-US" dirty="0">
                <a:hlinkClick r:id="rId2"/>
              </a:rPr>
              <a:t>http://</a:t>
            </a:r>
            <a:r>
              <a:rPr lang="en-US" dirty="0" smtClean="0">
                <a:hlinkClick r:id="rId2"/>
              </a:rPr>
              <a:t>ncss-tech.github.io/stats_for_soil_survey/chapters/3_sampling/3_sampling.html</a:t>
            </a:r>
            <a:endParaRPr lang="en-US" dirty="0" smtClean="0"/>
          </a:p>
          <a:p>
            <a:pPr lvl="1"/>
            <a:r>
              <a:rPr lang="en-US" dirty="0" smtClean="0"/>
              <a:t>Exercise/examples</a:t>
            </a:r>
          </a:p>
          <a:p>
            <a:pPr lvl="1"/>
            <a:r>
              <a:rPr lang="en-US" dirty="0">
                <a:hlinkClick r:id="rId3"/>
              </a:rPr>
              <a:t>https://</a:t>
            </a:r>
            <a:r>
              <a:rPr lang="en-US" dirty="0" smtClean="0">
                <a:hlinkClick r:id="rId3"/>
              </a:rPr>
              <a:t>github.com/ncss-tech/stats_for_soil_survey/tree/master/data/sampling</a:t>
            </a:r>
            <a:endParaRPr lang="en-US" dirty="0" smtClean="0"/>
          </a:p>
          <a:p>
            <a:pPr lvl="1"/>
            <a:r>
              <a:rPr lang="en-US" dirty="0" smtClean="0"/>
              <a:t>Sampling_Excel_example1.xlsx</a:t>
            </a:r>
            <a:endParaRPr lang="en-US" dirty="0"/>
          </a:p>
          <a:p>
            <a:endParaRPr lang="en-US" dirty="0"/>
          </a:p>
        </p:txBody>
      </p:sp>
    </p:spTree>
    <p:extLst>
      <p:ext uri="{BB962C8B-B14F-4D97-AF65-F5344CB8AC3E}">
        <p14:creationId xmlns:p14="http://schemas.microsoft.com/office/powerpoint/2010/main" val="1664904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mtClean="0"/>
              <a:t>Inference Space</a:t>
            </a:r>
          </a:p>
        </p:txBody>
      </p:sp>
      <p:sp>
        <p:nvSpPr>
          <p:cNvPr id="46083" name="Rectangle 3"/>
          <p:cNvSpPr>
            <a:spLocks noGrp="1" noChangeArrowheads="1"/>
          </p:cNvSpPr>
          <p:nvPr>
            <p:ph idx="1"/>
          </p:nvPr>
        </p:nvSpPr>
        <p:spPr/>
        <p:txBody>
          <a:bodyPr/>
          <a:lstStyle/>
          <a:p>
            <a:pPr eaLnBrk="1" hangingPunct="1"/>
            <a:r>
              <a:rPr lang="en-US" dirty="0" smtClean="0"/>
              <a:t>The conceptual space (or population)  to which the results of a study can be applied (or the population to which statistical inferences can be made)</a:t>
            </a:r>
          </a:p>
          <a:p>
            <a:pPr eaLnBrk="1" hangingPunct="1"/>
            <a:endParaRPr lang="en-US" dirty="0" smtClean="0"/>
          </a:p>
          <a:p>
            <a:pPr lvl="1" eaLnBrk="1" hangingPunct="1"/>
            <a:r>
              <a:rPr lang="en-US" dirty="0" smtClean="0"/>
              <a:t>What will the inference space of our class questions be?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title"/>
          </p:nvPr>
        </p:nvSpPr>
        <p:spPr/>
        <p:txBody>
          <a:bodyPr/>
          <a:lstStyle/>
          <a:p>
            <a:pPr eaLnBrk="1" hangingPunct="1"/>
            <a:r>
              <a:rPr lang="en-US" smtClean="0"/>
              <a:t>Why do we care?</a:t>
            </a:r>
          </a:p>
        </p:txBody>
      </p:sp>
      <p:sp>
        <p:nvSpPr>
          <p:cNvPr id="47106" name="Rectangle 2"/>
          <p:cNvSpPr>
            <a:spLocks noGrp="1" noChangeArrowheads="1"/>
          </p:cNvSpPr>
          <p:nvPr>
            <p:ph idx="1"/>
          </p:nvPr>
        </p:nvSpPr>
        <p:spPr>
          <a:xfrm>
            <a:off x="609600" y="1447800"/>
            <a:ext cx="8229600" cy="4525963"/>
          </a:xfrm>
        </p:spPr>
        <p:txBody>
          <a:bodyPr/>
          <a:lstStyle/>
          <a:p>
            <a:pPr eaLnBrk="1" hangingPunct="1">
              <a:buFontTx/>
              <a:buNone/>
            </a:pPr>
            <a:endParaRPr lang="en-US" sz="800" smtClean="0"/>
          </a:p>
          <a:p>
            <a:pPr eaLnBrk="1" hangingPunct="1"/>
            <a:r>
              <a:rPr lang="en-US" smtClean="0"/>
              <a:t>We want to be right</a:t>
            </a:r>
          </a:p>
          <a:p>
            <a:pPr lvl="1" eaLnBrk="1" hangingPunct="1"/>
            <a:r>
              <a:rPr lang="en-US" smtClean="0"/>
              <a:t>Match data to the appropriate soils or conditions</a:t>
            </a:r>
          </a:p>
          <a:p>
            <a:pPr lvl="1" eaLnBrk="1" hangingPunct="1"/>
            <a:endParaRPr lang="en-US" smtClean="0"/>
          </a:p>
          <a:p>
            <a:pPr eaLnBrk="1" hangingPunct="1"/>
            <a:r>
              <a:rPr lang="en-US" smtClean="0"/>
              <a:t>We want to be efficient</a:t>
            </a:r>
          </a:p>
          <a:p>
            <a:pPr lvl="1" eaLnBrk="1" hangingPunct="1"/>
            <a:r>
              <a:rPr lang="en-US" smtClean="0"/>
              <a:t>We have limited resources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4"/>
          <p:cNvSpPr>
            <a:spLocks noGrp="1" noChangeArrowheads="1"/>
          </p:cNvSpPr>
          <p:nvPr>
            <p:ph type="title"/>
          </p:nvPr>
        </p:nvSpPr>
        <p:spPr/>
        <p:txBody>
          <a:bodyPr/>
          <a:lstStyle/>
          <a:p>
            <a:pPr eaLnBrk="1" hangingPunct="1"/>
            <a:r>
              <a:rPr lang="en-US" smtClean="0"/>
              <a:t>Why do we care?</a:t>
            </a:r>
          </a:p>
        </p:txBody>
      </p:sp>
      <p:sp>
        <p:nvSpPr>
          <p:cNvPr id="48130" name="Rectangle 3"/>
          <p:cNvSpPr>
            <a:spLocks noGrp="1" noChangeArrowheads="1"/>
          </p:cNvSpPr>
          <p:nvPr>
            <p:ph idx="1"/>
          </p:nvPr>
        </p:nvSpPr>
        <p:spPr>
          <a:xfrm>
            <a:off x="457200" y="1447800"/>
            <a:ext cx="8229600" cy="4525963"/>
          </a:xfrm>
        </p:spPr>
        <p:txBody>
          <a:bodyPr/>
          <a:lstStyle/>
          <a:p>
            <a:pPr eaLnBrk="1" hangingPunct="1">
              <a:buFontTx/>
              <a:buNone/>
            </a:pPr>
            <a:r>
              <a:rPr lang="en-US" smtClean="0"/>
              <a:t>Sampling and Inference Space go hand in hand:</a:t>
            </a:r>
          </a:p>
          <a:p>
            <a:pPr eaLnBrk="1" hangingPunct="1"/>
            <a:r>
              <a:rPr lang="en-US" smtClean="0"/>
              <a:t>You need to sample an area</a:t>
            </a:r>
          </a:p>
          <a:p>
            <a:pPr lvl="1" eaLnBrk="1" hangingPunct="1"/>
            <a:r>
              <a:rPr lang="en-US" smtClean="0"/>
              <a:t>Where do you sample to ensure that it represents an area or condition well?</a:t>
            </a:r>
          </a:p>
          <a:p>
            <a:pPr eaLnBrk="1" hangingPunct="1"/>
            <a:r>
              <a:rPr lang="en-US" smtClean="0"/>
              <a:t>You may already have samples</a:t>
            </a:r>
          </a:p>
          <a:p>
            <a:pPr lvl="1" eaLnBrk="1" hangingPunct="1"/>
            <a:r>
              <a:rPr lang="en-US" smtClean="0"/>
              <a:t>What do the properties of those samples represent?</a:t>
            </a:r>
          </a:p>
          <a:p>
            <a:pPr lvl="1" eaLnBrk="1" hangingPunct="1"/>
            <a:endParaRPr lang="en-US"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1600200" y="1143000"/>
            <a:ext cx="2971800" cy="2286000"/>
          </a:xfrm>
          <a:prstGeom prst="rect">
            <a:avLst/>
          </a:prstGeom>
          <a:solidFill>
            <a:schemeClr val="accent1"/>
          </a:solidFill>
          <a:ln w="9525">
            <a:solidFill>
              <a:schemeClr val="tx1"/>
            </a:solidFill>
            <a:miter lim="800000"/>
            <a:headEnd/>
            <a:tailEnd/>
          </a:ln>
        </p:spPr>
        <p:txBody>
          <a:bodyPr wrap="none" anchor="ctr"/>
          <a:lstStyle/>
          <a:p>
            <a:pPr algn="ctr"/>
            <a:r>
              <a:rPr lang="en-US" dirty="0"/>
              <a:t>Yard A</a:t>
            </a:r>
          </a:p>
        </p:txBody>
      </p:sp>
      <p:sp>
        <p:nvSpPr>
          <p:cNvPr id="49155" name="Rectangle 3"/>
          <p:cNvSpPr>
            <a:spLocks noChangeArrowheads="1"/>
          </p:cNvSpPr>
          <p:nvPr/>
        </p:nvSpPr>
        <p:spPr bwMode="auto">
          <a:xfrm>
            <a:off x="4572000" y="3429000"/>
            <a:ext cx="2971800" cy="2286000"/>
          </a:xfrm>
          <a:prstGeom prst="rect">
            <a:avLst/>
          </a:prstGeom>
          <a:solidFill>
            <a:srgbClr val="76C74D"/>
          </a:solidFill>
          <a:ln w="9525">
            <a:solidFill>
              <a:schemeClr val="tx1"/>
            </a:solidFill>
            <a:miter lim="800000"/>
            <a:headEnd/>
            <a:tailEnd/>
          </a:ln>
        </p:spPr>
        <p:txBody>
          <a:bodyPr wrap="none" anchor="ctr"/>
          <a:lstStyle/>
          <a:p>
            <a:pPr algn="ctr"/>
            <a:r>
              <a:rPr lang="en-US"/>
              <a:t>Yard D</a:t>
            </a:r>
          </a:p>
        </p:txBody>
      </p:sp>
      <p:sp>
        <p:nvSpPr>
          <p:cNvPr id="49156" name="Rectangle 4"/>
          <p:cNvSpPr>
            <a:spLocks noChangeArrowheads="1"/>
          </p:cNvSpPr>
          <p:nvPr/>
        </p:nvSpPr>
        <p:spPr bwMode="auto">
          <a:xfrm>
            <a:off x="1600200" y="3429000"/>
            <a:ext cx="2971800" cy="2286000"/>
          </a:xfrm>
          <a:prstGeom prst="rect">
            <a:avLst/>
          </a:prstGeom>
          <a:solidFill>
            <a:srgbClr val="B1EDB8"/>
          </a:solidFill>
          <a:ln w="9525">
            <a:solidFill>
              <a:schemeClr val="tx1"/>
            </a:solidFill>
            <a:miter lim="800000"/>
            <a:headEnd/>
            <a:tailEnd/>
          </a:ln>
        </p:spPr>
        <p:txBody>
          <a:bodyPr wrap="none" anchor="ctr"/>
          <a:lstStyle/>
          <a:p>
            <a:pPr algn="ctr"/>
            <a:r>
              <a:rPr lang="en-US"/>
              <a:t>Yard C</a:t>
            </a:r>
          </a:p>
        </p:txBody>
      </p:sp>
      <p:sp>
        <p:nvSpPr>
          <p:cNvPr id="49157" name="Rectangle 5"/>
          <p:cNvSpPr>
            <a:spLocks noChangeArrowheads="1"/>
          </p:cNvSpPr>
          <p:nvPr/>
        </p:nvSpPr>
        <p:spPr bwMode="auto">
          <a:xfrm>
            <a:off x="4572000" y="1143000"/>
            <a:ext cx="2971800" cy="2286000"/>
          </a:xfrm>
          <a:prstGeom prst="rect">
            <a:avLst/>
          </a:prstGeom>
          <a:solidFill>
            <a:srgbClr val="0099CC"/>
          </a:solidFill>
          <a:ln w="9525">
            <a:solidFill>
              <a:schemeClr val="tx1"/>
            </a:solidFill>
            <a:miter lim="800000"/>
            <a:headEnd/>
            <a:tailEnd/>
          </a:ln>
        </p:spPr>
        <p:txBody>
          <a:bodyPr wrap="none" anchor="ctr"/>
          <a:lstStyle/>
          <a:p>
            <a:pPr algn="ctr"/>
            <a:r>
              <a:rPr lang="en-US"/>
              <a:t>Yard B</a:t>
            </a:r>
          </a:p>
        </p:txBody>
      </p:sp>
      <p:sp>
        <p:nvSpPr>
          <p:cNvPr id="53254" name="Rectangle 6"/>
          <p:cNvSpPr>
            <a:spLocks noChangeArrowheads="1"/>
          </p:cNvSpPr>
          <p:nvPr/>
        </p:nvSpPr>
        <p:spPr bwMode="auto">
          <a:xfrm>
            <a:off x="1371600" y="5753100"/>
            <a:ext cx="8229600" cy="1143000"/>
          </a:xfrm>
          <a:prstGeom prst="rect">
            <a:avLst/>
          </a:prstGeom>
          <a:noFill/>
          <a:ln w="9525">
            <a:noFill/>
            <a:miter lim="800000"/>
            <a:headEnd/>
            <a:tailEnd/>
          </a:ln>
        </p:spPr>
        <p:txBody>
          <a:bodyPr anchor="ctr"/>
          <a:lstStyle/>
          <a:p>
            <a:r>
              <a:rPr lang="en-US" sz="2800">
                <a:solidFill>
                  <a:schemeClr val="tx2"/>
                </a:solidFill>
              </a:rPr>
              <a:t>Inference Space:  entire neighborhood</a:t>
            </a:r>
          </a:p>
        </p:txBody>
      </p:sp>
      <p:grpSp>
        <p:nvGrpSpPr>
          <p:cNvPr id="2" name="Group 7"/>
          <p:cNvGrpSpPr>
            <a:grpSpLocks/>
          </p:cNvGrpSpPr>
          <p:nvPr/>
        </p:nvGrpSpPr>
        <p:grpSpPr bwMode="auto">
          <a:xfrm>
            <a:off x="1981200" y="1371600"/>
            <a:ext cx="4267200" cy="4114800"/>
            <a:chOff x="1248" y="864"/>
            <a:chExt cx="2688" cy="2592"/>
          </a:xfrm>
        </p:grpSpPr>
        <p:grpSp>
          <p:nvGrpSpPr>
            <p:cNvPr id="3" name="Group 8"/>
            <p:cNvGrpSpPr>
              <a:grpSpLocks/>
            </p:cNvGrpSpPr>
            <p:nvPr/>
          </p:nvGrpSpPr>
          <p:grpSpPr bwMode="auto">
            <a:xfrm>
              <a:off x="1248" y="864"/>
              <a:ext cx="2688" cy="1920"/>
              <a:chOff x="1248" y="864"/>
              <a:chExt cx="2688" cy="1920"/>
            </a:xfrm>
          </p:grpSpPr>
          <p:sp>
            <p:nvSpPr>
              <p:cNvPr id="53257" name="AutoShape 9"/>
              <p:cNvSpPr>
                <a:spLocks noChangeArrowheads="1"/>
              </p:cNvSpPr>
              <p:nvPr/>
            </p:nvSpPr>
            <p:spPr bwMode="auto">
              <a:xfrm>
                <a:off x="1248" y="86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58" name="AutoShape 10"/>
              <p:cNvSpPr>
                <a:spLocks noChangeArrowheads="1"/>
              </p:cNvSpPr>
              <p:nvPr/>
            </p:nvSpPr>
            <p:spPr bwMode="auto">
              <a:xfrm>
                <a:off x="2592" y="187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59" name="AutoShape 11"/>
              <p:cNvSpPr>
                <a:spLocks noChangeArrowheads="1"/>
              </p:cNvSpPr>
              <p:nvPr/>
            </p:nvSpPr>
            <p:spPr bwMode="auto">
              <a:xfrm>
                <a:off x="3120" y="249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0" name="AutoShape 12"/>
              <p:cNvSpPr>
                <a:spLocks noChangeArrowheads="1"/>
              </p:cNvSpPr>
              <p:nvPr/>
            </p:nvSpPr>
            <p:spPr bwMode="auto">
              <a:xfrm>
                <a:off x="3744" y="110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1" name="AutoShape 13"/>
              <p:cNvSpPr>
                <a:spLocks noChangeArrowheads="1"/>
              </p:cNvSpPr>
              <p:nvPr/>
            </p:nvSpPr>
            <p:spPr bwMode="auto">
              <a:xfrm>
                <a:off x="1344" y="244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2" name="AutoShape 14"/>
              <p:cNvSpPr>
                <a:spLocks noChangeArrowheads="1"/>
              </p:cNvSpPr>
              <p:nvPr/>
            </p:nvSpPr>
            <p:spPr bwMode="auto">
              <a:xfrm>
                <a:off x="3840" y="268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63" name="AutoShape 15"/>
            <p:cNvSpPr>
              <a:spLocks noChangeArrowheads="1"/>
            </p:cNvSpPr>
            <p:nvPr/>
          </p:nvSpPr>
          <p:spPr bwMode="auto">
            <a:xfrm>
              <a:off x="2640" y="3360"/>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grpSp>
        <p:nvGrpSpPr>
          <p:cNvPr id="4" name="Group 16"/>
          <p:cNvGrpSpPr>
            <a:grpSpLocks/>
          </p:cNvGrpSpPr>
          <p:nvPr/>
        </p:nvGrpSpPr>
        <p:grpSpPr bwMode="auto">
          <a:xfrm>
            <a:off x="2057400" y="1295400"/>
            <a:ext cx="2362200" cy="1828800"/>
            <a:chOff x="1248" y="816"/>
            <a:chExt cx="1488" cy="1152"/>
          </a:xfrm>
        </p:grpSpPr>
        <p:sp>
          <p:nvSpPr>
            <p:cNvPr id="53265" name="AutoShape 17"/>
            <p:cNvSpPr>
              <a:spLocks noChangeArrowheads="1"/>
            </p:cNvSpPr>
            <p:nvPr/>
          </p:nvSpPr>
          <p:spPr bwMode="auto">
            <a:xfrm>
              <a:off x="1248" y="86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6" name="AutoShape 18"/>
            <p:cNvSpPr>
              <a:spLocks noChangeArrowheads="1"/>
            </p:cNvSpPr>
            <p:nvPr/>
          </p:nvSpPr>
          <p:spPr bwMode="auto">
            <a:xfrm>
              <a:off x="2592" y="187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7" name="AutoShape 19"/>
            <p:cNvSpPr>
              <a:spLocks noChangeArrowheads="1"/>
            </p:cNvSpPr>
            <p:nvPr/>
          </p:nvSpPr>
          <p:spPr bwMode="auto">
            <a:xfrm>
              <a:off x="1248" y="182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8" name="AutoShape 20"/>
            <p:cNvSpPr>
              <a:spLocks noChangeArrowheads="1"/>
            </p:cNvSpPr>
            <p:nvPr/>
          </p:nvSpPr>
          <p:spPr bwMode="auto">
            <a:xfrm>
              <a:off x="2640" y="8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9" name="AutoShape 21"/>
            <p:cNvSpPr>
              <a:spLocks noChangeArrowheads="1"/>
            </p:cNvSpPr>
            <p:nvPr/>
          </p:nvSpPr>
          <p:spPr bwMode="auto">
            <a:xfrm>
              <a:off x="1920" y="105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0" name="AutoShape 22"/>
            <p:cNvSpPr>
              <a:spLocks noChangeArrowheads="1"/>
            </p:cNvSpPr>
            <p:nvPr/>
          </p:nvSpPr>
          <p:spPr bwMode="auto">
            <a:xfrm>
              <a:off x="2448" y="129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1" name="AutoShape 23"/>
            <p:cNvSpPr>
              <a:spLocks noChangeArrowheads="1"/>
            </p:cNvSpPr>
            <p:nvPr/>
          </p:nvSpPr>
          <p:spPr bwMode="auto">
            <a:xfrm>
              <a:off x="1680" y="163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72" name="Rectangle 24"/>
          <p:cNvSpPr>
            <a:spLocks noChangeArrowheads="1"/>
          </p:cNvSpPr>
          <p:nvPr/>
        </p:nvSpPr>
        <p:spPr bwMode="auto">
          <a:xfrm>
            <a:off x="76200" y="323850"/>
            <a:ext cx="8229600" cy="1143000"/>
          </a:xfrm>
          <a:prstGeom prst="rect">
            <a:avLst/>
          </a:prstGeom>
          <a:noFill/>
          <a:ln w="9525">
            <a:noFill/>
            <a:miter lim="800000"/>
            <a:headEnd/>
            <a:tailEnd/>
          </a:ln>
        </p:spPr>
        <p:txBody>
          <a:bodyPr anchor="ctr"/>
          <a:lstStyle/>
          <a:p>
            <a:r>
              <a:rPr lang="en-US" sz="2800" dirty="0">
                <a:solidFill>
                  <a:schemeClr val="tx2"/>
                </a:solidFill>
              </a:rPr>
              <a:t>Inference Space:  Yard A</a:t>
            </a:r>
          </a:p>
        </p:txBody>
      </p:sp>
      <p:sp>
        <p:nvSpPr>
          <p:cNvPr id="53273" name="Rectangle 25"/>
          <p:cNvSpPr>
            <a:spLocks noChangeArrowheads="1"/>
          </p:cNvSpPr>
          <p:nvPr/>
        </p:nvSpPr>
        <p:spPr bwMode="auto">
          <a:xfrm>
            <a:off x="1600200" y="5338762"/>
            <a:ext cx="8229600" cy="1143000"/>
          </a:xfrm>
          <a:prstGeom prst="rect">
            <a:avLst/>
          </a:prstGeom>
          <a:noFill/>
          <a:ln w="9525">
            <a:noFill/>
            <a:miter lim="800000"/>
            <a:headEnd/>
            <a:tailEnd/>
          </a:ln>
        </p:spPr>
        <p:txBody>
          <a:bodyPr anchor="ctr"/>
          <a:lstStyle/>
          <a:p>
            <a:r>
              <a:rPr lang="en-US" sz="2800" dirty="0">
                <a:solidFill>
                  <a:schemeClr val="tx2"/>
                </a:solidFill>
              </a:rPr>
              <a:t>Inference Space:  Yards C and D</a:t>
            </a:r>
          </a:p>
        </p:txBody>
      </p:sp>
      <p:grpSp>
        <p:nvGrpSpPr>
          <p:cNvPr id="5" name="Group 26"/>
          <p:cNvGrpSpPr>
            <a:grpSpLocks/>
          </p:cNvGrpSpPr>
          <p:nvPr/>
        </p:nvGrpSpPr>
        <p:grpSpPr bwMode="auto">
          <a:xfrm>
            <a:off x="1981200" y="3733800"/>
            <a:ext cx="4343400" cy="1752600"/>
            <a:chOff x="1248" y="2352"/>
            <a:chExt cx="2736" cy="1104"/>
          </a:xfrm>
        </p:grpSpPr>
        <p:sp>
          <p:nvSpPr>
            <p:cNvPr id="53275" name="AutoShape 27"/>
            <p:cNvSpPr>
              <a:spLocks noChangeArrowheads="1"/>
            </p:cNvSpPr>
            <p:nvPr/>
          </p:nvSpPr>
          <p:spPr bwMode="auto">
            <a:xfrm>
              <a:off x="3888" y="32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6" name="AutoShape 28"/>
            <p:cNvSpPr>
              <a:spLocks noChangeArrowheads="1"/>
            </p:cNvSpPr>
            <p:nvPr/>
          </p:nvSpPr>
          <p:spPr bwMode="auto">
            <a:xfrm>
              <a:off x="2160" y="235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7" name="AutoShape 29"/>
            <p:cNvSpPr>
              <a:spLocks noChangeArrowheads="1"/>
            </p:cNvSpPr>
            <p:nvPr/>
          </p:nvSpPr>
          <p:spPr bwMode="auto">
            <a:xfrm>
              <a:off x="1248" y="244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8" name="AutoShape 30"/>
            <p:cNvSpPr>
              <a:spLocks noChangeArrowheads="1"/>
            </p:cNvSpPr>
            <p:nvPr/>
          </p:nvSpPr>
          <p:spPr bwMode="auto">
            <a:xfrm>
              <a:off x="2160" y="307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9" name="AutoShape 31"/>
            <p:cNvSpPr>
              <a:spLocks noChangeArrowheads="1"/>
            </p:cNvSpPr>
            <p:nvPr/>
          </p:nvSpPr>
          <p:spPr bwMode="auto">
            <a:xfrm>
              <a:off x="1728" y="3360"/>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80" name="AutoShape 32"/>
            <p:cNvSpPr>
              <a:spLocks noChangeArrowheads="1"/>
            </p:cNvSpPr>
            <p:nvPr/>
          </p:nvSpPr>
          <p:spPr bwMode="auto">
            <a:xfrm>
              <a:off x="3840" y="235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81" name="Rectangle 33"/>
          <p:cNvSpPr>
            <a:spLocks noChangeArrowheads="1"/>
          </p:cNvSpPr>
          <p:nvPr/>
        </p:nvSpPr>
        <p:spPr bwMode="auto">
          <a:xfrm>
            <a:off x="1376362" y="-157163"/>
            <a:ext cx="8229600" cy="1143000"/>
          </a:xfrm>
          <a:prstGeom prst="rect">
            <a:avLst/>
          </a:prstGeom>
          <a:noFill/>
          <a:ln w="9525">
            <a:noFill/>
            <a:miter lim="800000"/>
            <a:headEnd/>
            <a:tailEnd/>
          </a:ln>
        </p:spPr>
        <p:txBody>
          <a:bodyPr anchor="ctr"/>
          <a:lstStyle/>
          <a:p>
            <a:r>
              <a:rPr lang="en-US" sz="2800" dirty="0">
                <a:solidFill>
                  <a:schemeClr val="tx2"/>
                </a:solidFill>
              </a:rPr>
              <a:t>Example:  a neighborhood with 4 yards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328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2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325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2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3272"/>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4" grpId="0"/>
      <p:bldP spid="53254" grpId="1"/>
      <p:bldP spid="53272" grpId="0"/>
      <p:bldP spid="53272" grpId="1"/>
      <p:bldP spid="53273" grpId="0"/>
      <p:bldP spid="53281" grpId="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457200" y="0"/>
            <a:ext cx="8229600" cy="1143000"/>
          </a:xfrm>
        </p:spPr>
        <p:txBody>
          <a:bodyPr/>
          <a:lstStyle/>
          <a:p>
            <a:pPr eaLnBrk="1" hangingPunct="1"/>
            <a:r>
              <a:rPr lang="en-US" smtClean="0"/>
              <a:t>Inference Space</a:t>
            </a:r>
          </a:p>
        </p:txBody>
      </p:sp>
      <p:sp>
        <p:nvSpPr>
          <p:cNvPr id="61443" name="Rectangle 3"/>
          <p:cNvSpPr>
            <a:spLocks noGrp="1" noChangeArrowheads="1"/>
          </p:cNvSpPr>
          <p:nvPr>
            <p:ph idx="1"/>
          </p:nvPr>
        </p:nvSpPr>
        <p:spPr>
          <a:xfrm>
            <a:off x="457200" y="1143000"/>
            <a:ext cx="8229600" cy="4525963"/>
          </a:xfrm>
        </p:spPr>
        <p:txBody>
          <a:bodyPr/>
          <a:lstStyle/>
          <a:p>
            <a:pPr eaLnBrk="1" hangingPunct="1"/>
            <a:r>
              <a:rPr lang="en-US" dirty="0" smtClean="0"/>
              <a:t>Statistically – you can only make an inference from a sampled population</a:t>
            </a:r>
          </a:p>
          <a:p>
            <a:pPr lvl="1" eaLnBrk="1" hangingPunct="1"/>
            <a:r>
              <a:rPr lang="en-US" dirty="0" smtClean="0"/>
              <a:t>Defining the population is important and involves considered expert opinions of the scientists involved</a:t>
            </a:r>
          </a:p>
        </p:txBody>
      </p:sp>
      <p:grpSp>
        <p:nvGrpSpPr>
          <p:cNvPr id="2" name="Group 12"/>
          <p:cNvGrpSpPr>
            <a:grpSpLocks/>
          </p:cNvGrpSpPr>
          <p:nvPr/>
        </p:nvGrpSpPr>
        <p:grpSpPr bwMode="auto">
          <a:xfrm>
            <a:off x="381000" y="3810000"/>
            <a:ext cx="4114800" cy="2667000"/>
            <a:chOff x="1008" y="720"/>
            <a:chExt cx="3744" cy="2880"/>
          </a:xfrm>
        </p:grpSpPr>
        <p:sp>
          <p:nvSpPr>
            <p:cNvPr id="50184" name="Rectangle 8"/>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200"/>
                <a:t>Yard A</a:t>
              </a:r>
            </a:p>
          </p:txBody>
        </p:sp>
        <p:sp>
          <p:nvSpPr>
            <p:cNvPr id="50185" name="Rectangle 9"/>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200"/>
                <a:t>Yard D</a:t>
              </a:r>
            </a:p>
          </p:txBody>
        </p:sp>
        <p:sp>
          <p:nvSpPr>
            <p:cNvPr id="50186" name="Rectangle 10"/>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200"/>
                <a:t>Yard C</a:t>
              </a:r>
            </a:p>
          </p:txBody>
        </p:sp>
        <p:sp>
          <p:nvSpPr>
            <p:cNvPr id="50187" name="Rectangle 11"/>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200"/>
                <a:t>Yard B</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457200" y="0"/>
            <a:ext cx="8229600" cy="1143000"/>
          </a:xfrm>
        </p:spPr>
        <p:txBody>
          <a:bodyPr/>
          <a:lstStyle/>
          <a:p>
            <a:pPr eaLnBrk="1" hangingPunct="1"/>
            <a:r>
              <a:rPr lang="en-US" smtClean="0"/>
              <a:t>Inference Space</a:t>
            </a:r>
          </a:p>
        </p:txBody>
      </p:sp>
      <p:sp>
        <p:nvSpPr>
          <p:cNvPr id="61443" name="Rectangle 3"/>
          <p:cNvSpPr>
            <a:spLocks noGrp="1" noChangeArrowheads="1"/>
          </p:cNvSpPr>
          <p:nvPr>
            <p:ph idx="1"/>
          </p:nvPr>
        </p:nvSpPr>
        <p:spPr>
          <a:xfrm>
            <a:off x="457200" y="1143000"/>
            <a:ext cx="8229600" cy="4525963"/>
          </a:xfrm>
        </p:spPr>
        <p:txBody>
          <a:bodyPr/>
          <a:lstStyle/>
          <a:p>
            <a:pPr eaLnBrk="1" hangingPunct="1"/>
            <a:r>
              <a:rPr lang="en-US" dirty="0" smtClean="0"/>
              <a:t>Statistically – you can only make an inference from a sampled population</a:t>
            </a:r>
          </a:p>
          <a:p>
            <a:pPr lvl="1" eaLnBrk="1" hangingPunct="1"/>
            <a:r>
              <a:rPr lang="en-US" dirty="0" smtClean="0"/>
              <a:t>Defining the population is important and involves considered expert opinions of the scientists involved</a:t>
            </a:r>
          </a:p>
        </p:txBody>
      </p:sp>
      <p:sp>
        <p:nvSpPr>
          <p:cNvPr id="61445" name="Text Box 5"/>
          <p:cNvSpPr txBox="1">
            <a:spLocks noChangeArrowheads="1"/>
          </p:cNvSpPr>
          <p:nvPr/>
        </p:nvSpPr>
        <p:spPr bwMode="auto">
          <a:xfrm>
            <a:off x="3048000" y="1143000"/>
            <a:ext cx="4435475" cy="946150"/>
          </a:xfrm>
          <a:prstGeom prst="rect">
            <a:avLst/>
          </a:prstGeom>
          <a:solidFill>
            <a:srgbClr val="000080"/>
          </a:solidFill>
          <a:ln w="9525">
            <a:noFill/>
            <a:miter lim="800000"/>
            <a:headEnd/>
            <a:tailEnd/>
          </a:ln>
        </p:spPr>
        <p:txBody>
          <a:bodyPr wrap="square">
            <a:spAutoFit/>
          </a:bodyPr>
          <a:lstStyle/>
          <a:p>
            <a:r>
              <a:rPr lang="en-US" sz="2800" dirty="0">
                <a:solidFill>
                  <a:srgbClr val="FFFF00"/>
                </a:solidFill>
              </a:rPr>
              <a:t>Are yards a good way to define this population?</a:t>
            </a:r>
            <a:endParaRPr lang="en-US" sz="1400" dirty="0">
              <a:solidFill>
                <a:srgbClr val="FFFF00"/>
              </a:solidFill>
            </a:endParaRPr>
          </a:p>
        </p:txBody>
      </p:sp>
      <p:sp>
        <p:nvSpPr>
          <p:cNvPr id="61447" name="Text Box 7"/>
          <p:cNvSpPr txBox="1">
            <a:spLocks noChangeArrowheads="1"/>
          </p:cNvSpPr>
          <p:nvPr/>
        </p:nvSpPr>
        <p:spPr bwMode="auto">
          <a:xfrm>
            <a:off x="3048000" y="2133600"/>
            <a:ext cx="4892675" cy="1128713"/>
          </a:xfrm>
          <a:prstGeom prst="rect">
            <a:avLst/>
          </a:prstGeom>
          <a:solidFill>
            <a:srgbClr val="000080"/>
          </a:solidFill>
          <a:ln w="9525">
            <a:noFill/>
            <a:miter lim="800000"/>
            <a:headEnd/>
            <a:tailEnd/>
          </a:ln>
        </p:spPr>
        <p:txBody>
          <a:bodyPr>
            <a:spAutoFit/>
          </a:bodyPr>
          <a:lstStyle/>
          <a:p>
            <a:endParaRPr lang="en-US" sz="1200" dirty="0">
              <a:solidFill>
                <a:srgbClr val="FFFF00"/>
              </a:solidFill>
            </a:endParaRPr>
          </a:p>
          <a:p>
            <a:r>
              <a:rPr lang="en-US" sz="2800" dirty="0">
                <a:solidFill>
                  <a:srgbClr val="FFFF00"/>
                </a:solidFill>
              </a:rPr>
              <a:t>Yards likely account for management differences.</a:t>
            </a:r>
          </a:p>
        </p:txBody>
      </p:sp>
      <p:grpSp>
        <p:nvGrpSpPr>
          <p:cNvPr id="2" name="Group 12"/>
          <p:cNvGrpSpPr>
            <a:grpSpLocks/>
          </p:cNvGrpSpPr>
          <p:nvPr/>
        </p:nvGrpSpPr>
        <p:grpSpPr bwMode="auto">
          <a:xfrm>
            <a:off x="381000" y="3810000"/>
            <a:ext cx="4114800" cy="2667000"/>
            <a:chOff x="1008" y="720"/>
            <a:chExt cx="3744" cy="2880"/>
          </a:xfrm>
        </p:grpSpPr>
        <p:sp>
          <p:nvSpPr>
            <p:cNvPr id="50184" name="Rectangle 8"/>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200"/>
                <a:t>Yard A</a:t>
              </a:r>
            </a:p>
          </p:txBody>
        </p:sp>
        <p:sp>
          <p:nvSpPr>
            <p:cNvPr id="50185" name="Rectangle 9"/>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200"/>
                <a:t>Yard D</a:t>
              </a:r>
            </a:p>
          </p:txBody>
        </p:sp>
        <p:sp>
          <p:nvSpPr>
            <p:cNvPr id="50186" name="Rectangle 10"/>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200"/>
                <a:t>Yard C</a:t>
              </a:r>
            </a:p>
          </p:txBody>
        </p:sp>
        <p:sp>
          <p:nvSpPr>
            <p:cNvPr id="50187" name="Rectangle 11"/>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200"/>
                <a:t>Yard B</a:t>
              </a:r>
            </a:p>
          </p:txBody>
        </p:sp>
      </p:grpSp>
      <p:sp>
        <p:nvSpPr>
          <p:cNvPr id="61446" name="Text Box 6"/>
          <p:cNvSpPr txBox="1">
            <a:spLocks noChangeArrowheads="1"/>
          </p:cNvSpPr>
          <p:nvPr/>
        </p:nvSpPr>
        <p:spPr bwMode="auto">
          <a:xfrm>
            <a:off x="4038600" y="4038600"/>
            <a:ext cx="4892675" cy="1311275"/>
          </a:xfrm>
          <a:prstGeom prst="rect">
            <a:avLst/>
          </a:prstGeom>
          <a:solidFill>
            <a:srgbClr val="000080"/>
          </a:solidFill>
          <a:ln w="9525">
            <a:noFill/>
            <a:miter lim="800000"/>
            <a:headEnd/>
            <a:tailEnd/>
          </a:ln>
        </p:spPr>
        <p:txBody>
          <a:bodyPr>
            <a:spAutoFit/>
          </a:bodyPr>
          <a:lstStyle/>
          <a:p>
            <a:endParaRPr lang="en-US" sz="1200" dirty="0">
              <a:solidFill>
                <a:srgbClr val="FFFF00"/>
              </a:solidFill>
            </a:endParaRPr>
          </a:p>
          <a:p>
            <a:endParaRPr lang="en-US" sz="1200" dirty="0">
              <a:solidFill>
                <a:srgbClr val="FFFF00"/>
              </a:solidFill>
            </a:endParaRPr>
          </a:p>
          <a:p>
            <a:r>
              <a:rPr lang="en-US" sz="2800" dirty="0">
                <a:solidFill>
                  <a:srgbClr val="FFFF00"/>
                </a:solidFill>
              </a:rPr>
              <a:t>What don’t they account for?</a:t>
            </a:r>
          </a:p>
          <a:p>
            <a:endParaRPr lang="en-US" sz="2800"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4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44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47">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446">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4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bldP spid="61445" grpId="0" build="allAtOnce" animBg="1"/>
      <p:bldP spid="61447" grpId="0" build="allAtOnce" animBg="1"/>
      <p:bldP spid="61446" grpId="0" build="allAtOnce"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p:txBody>
          <a:bodyPr/>
          <a:lstStyle/>
          <a:p>
            <a:pPr eaLnBrk="1" hangingPunct="1"/>
            <a:r>
              <a:rPr lang="en-US" dirty="0" smtClean="0"/>
              <a:t>Inference Space</a:t>
            </a:r>
          </a:p>
        </p:txBody>
      </p:sp>
      <p:sp>
        <p:nvSpPr>
          <p:cNvPr id="52227" name="Rectangle 3"/>
          <p:cNvSpPr>
            <a:spLocks noGrp="1" noChangeArrowheads="1"/>
          </p:cNvSpPr>
          <p:nvPr>
            <p:ph idx="1"/>
          </p:nvPr>
        </p:nvSpPr>
        <p:spPr>
          <a:xfrm>
            <a:off x="457200" y="1371600"/>
            <a:ext cx="8229600" cy="4525963"/>
          </a:xfrm>
        </p:spPr>
        <p:txBody>
          <a:bodyPr/>
          <a:lstStyle/>
          <a:p>
            <a:pPr eaLnBrk="1" hangingPunct="1"/>
            <a:r>
              <a:rPr lang="en-US" smtClean="0"/>
              <a:t>Statistically – you can only make an inference from a sampled population</a:t>
            </a:r>
          </a:p>
          <a:p>
            <a:pPr eaLnBrk="1" hangingPunct="1"/>
            <a:endParaRPr lang="en-US" sz="1200" smtClean="0"/>
          </a:p>
          <a:p>
            <a:pPr eaLnBrk="1" hangingPunct="1"/>
            <a:r>
              <a:rPr lang="en-US" smtClean="0"/>
              <a:t>Ideally statistically valid samples should be selected randomly (there are many techniques for doing this)</a:t>
            </a:r>
          </a:p>
          <a:p>
            <a:pPr eaLnBrk="1" hangingPunct="1"/>
            <a:endParaRPr lang="en-US" sz="1000" smtClean="0"/>
          </a:p>
          <a:p>
            <a:pPr eaLnBrk="1" hangingPunct="1"/>
            <a:endParaRPr lang="en-US" smtClean="0"/>
          </a:p>
        </p:txBody>
      </p:sp>
      <p:sp>
        <p:nvSpPr>
          <p:cNvPr id="52229" name="Text Box 5"/>
          <p:cNvSpPr txBox="1">
            <a:spLocks noChangeArrowheads="1"/>
          </p:cNvSpPr>
          <p:nvPr/>
        </p:nvSpPr>
        <p:spPr bwMode="auto">
          <a:xfrm>
            <a:off x="1066800" y="4495800"/>
            <a:ext cx="6934200" cy="1066800"/>
          </a:xfrm>
          <a:prstGeom prst="rect">
            <a:avLst/>
          </a:prstGeom>
          <a:solidFill>
            <a:schemeClr val="accent2"/>
          </a:solidFill>
          <a:ln w="9525">
            <a:noFill/>
            <a:miter lim="800000"/>
            <a:headEnd/>
            <a:tailEnd/>
          </a:ln>
        </p:spPr>
        <p:txBody>
          <a:bodyPr>
            <a:spAutoFit/>
          </a:bodyPr>
          <a:lstStyle/>
          <a:p>
            <a:r>
              <a:rPr lang="en-US" dirty="0">
                <a:solidFill>
                  <a:srgbClr val="FFFF00"/>
                </a:solidFill>
              </a:rPr>
              <a:t>Is this how most soils are sampled for NRCS?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P spid="52229"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p:txBody>
          <a:bodyPr/>
          <a:lstStyle/>
          <a:p>
            <a:pPr eaLnBrk="1" hangingPunct="1"/>
            <a:r>
              <a:rPr lang="en-US" smtClean="0"/>
              <a:t>Inference Space</a:t>
            </a:r>
          </a:p>
        </p:txBody>
      </p:sp>
      <p:sp>
        <p:nvSpPr>
          <p:cNvPr id="52227" name="Rectangle 3"/>
          <p:cNvSpPr>
            <a:spLocks noGrp="1" noChangeArrowheads="1"/>
          </p:cNvSpPr>
          <p:nvPr>
            <p:ph idx="1"/>
          </p:nvPr>
        </p:nvSpPr>
        <p:spPr>
          <a:xfrm>
            <a:off x="457200" y="1371600"/>
            <a:ext cx="8229600" cy="4525963"/>
          </a:xfrm>
        </p:spPr>
        <p:txBody>
          <a:bodyPr/>
          <a:lstStyle/>
          <a:p>
            <a:pPr eaLnBrk="1" hangingPunct="1"/>
            <a:r>
              <a:rPr lang="en-US" smtClean="0"/>
              <a:t>Statistically – you can only make an inference from a sampled population</a:t>
            </a:r>
          </a:p>
          <a:p>
            <a:pPr eaLnBrk="1" hangingPunct="1"/>
            <a:endParaRPr lang="en-US" sz="1200" smtClean="0"/>
          </a:p>
          <a:p>
            <a:pPr eaLnBrk="1" hangingPunct="1"/>
            <a:r>
              <a:rPr lang="en-US" smtClean="0"/>
              <a:t>Ideally statistically valid samples should be selected randomly (there are many techniques for doing this)</a:t>
            </a:r>
          </a:p>
          <a:p>
            <a:pPr eaLnBrk="1" hangingPunct="1"/>
            <a:endParaRPr lang="en-US" sz="1000" smtClean="0"/>
          </a:p>
          <a:p>
            <a:pPr eaLnBrk="1" hangingPunct="1"/>
            <a:endParaRPr lang="en-US" smtClean="0"/>
          </a:p>
        </p:txBody>
      </p:sp>
      <p:sp>
        <p:nvSpPr>
          <p:cNvPr id="52231" name="Text Box 7"/>
          <p:cNvSpPr txBox="1">
            <a:spLocks noChangeArrowheads="1"/>
          </p:cNvSpPr>
          <p:nvPr/>
        </p:nvSpPr>
        <p:spPr bwMode="auto">
          <a:xfrm>
            <a:off x="1143000" y="3657600"/>
            <a:ext cx="6934200" cy="2339102"/>
          </a:xfrm>
          <a:prstGeom prst="rect">
            <a:avLst/>
          </a:prstGeom>
          <a:solidFill>
            <a:schemeClr val="accent2"/>
          </a:solidFill>
          <a:ln w="9525">
            <a:noFill/>
            <a:miter lim="800000"/>
            <a:headEnd/>
            <a:tailEnd/>
          </a:ln>
        </p:spPr>
        <p:txBody>
          <a:bodyPr>
            <a:spAutoFit/>
          </a:bodyPr>
          <a:lstStyle/>
          <a:p>
            <a:endParaRPr lang="en-US" sz="1200" dirty="0">
              <a:solidFill>
                <a:srgbClr val="FFFF00"/>
              </a:solidFill>
            </a:endParaRPr>
          </a:p>
          <a:p>
            <a:r>
              <a:rPr lang="en-US" dirty="0">
                <a:solidFill>
                  <a:srgbClr val="FFFF00"/>
                </a:solidFill>
              </a:rPr>
              <a:t>This serves us well for mapping, but when we’re using the data for other purposes we need to think about how samples were selected and what that means</a:t>
            </a:r>
            <a:r>
              <a:rPr lang="en-US" dirty="0" smtClean="0">
                <a:solidFill>
                  <a:srgbClr val="FFFF00"/>
                </a:solidFill>
              </a:rPr>
              <a:t>.</a:t>
            </a:r>
          </a:p>
          <a:p>
            <a:endParaRPr lang="en-US" dirty="0" smtClean="0">
              <a:solidFill>
                <a:srgbClr val="FFFF00"/>
              </a:solidFill>
            </a:endParaRPr>
          </a:p>
          <a:p>
            <a:endParaRPr lang="en-US" dirty="0" smtClean="0">
              <a:solidFill>
                <a:srgbClr val="FFFF00"/>
              </a:solidFill>
            </a:endParaRPr>
          </a:p>
          <a:p>
            <a:r>
              <a:rPr lang="en-US" sz="4400" dirty="0" smtClean="0">
                <a:solidFill>
                  <a:srgbClr val="FFFF00"/>
                </a:solidFill>
              </a:rPr>
              <a:t>Model Directed Sampling</a:t>
            </a:r>
            <a:endParaRPr lang="en-US" sz="4400" dirty="0">
              <a:solidFill>
                <a:srgbClr val="FFFF00"/>
              </a:solidFill>
            </a:endParaRPr>
          </a:p>
        </p:txBody>
      </p:sp>
      <p:sp>
        <p:nvSpPr>
          <p:cNvPr id="52229" name="Text Box 5"/>
          <p:cNvSpPr txBox="1">
            <a:spLocks noChangeArrowheads="1"/>
          </p:cNvSpPr>
          <p:nvPr/>
        </p:nvSpPr>
        <p:spPr bwMode="auto">
          <a:xfrm>
            <a:off x="1143000" y="1066800"/>
            <a:ext cx="6934200" cy="1066800"/>
          </a:xfrm>
          <a:prstGeom prst="rect">
            <a:avLst/>
          </a:prstGeom>
          <a:solidFill>
            <a:schemeClr val="accent2"/>
          </a:solidFill>
          <a:ln w="9525">
            <a:noFill/>
            <a:miter lim="800000"/>
            <a:headEnd/>
            <a:tailEnd/>
          </a:ln>
        </p:spPr>
        <p:txBody>
          <a:bodyPr>
            <a:spAutoFit/>
          </a:bodyPr>
          <a:lstStyle/>
          <a:p>
            <a:r>
              <a:rPr lang="en-US" dirty="0">
                <a:solidFill>
                  <a:srgbClr val="FFFF00"/>
                </a:solidFill>
              </a:rPr>
              <a:t>Is this how most soils are sampled for NRCS?</a:t>
            </a:r>
          </a:p>
        </p:txBody>
      </p:sp>
      <p:sp>
        <p:nvSpPr>
          <p:cNvPr id="52230" name="Text Box 6"/>
          <p:cNvSpPr txBox="1">
            <a:spLocks noChangeArrowheads="1"/>
          </p:cNvSpPr>
          <p:nvPr/>
        </p:nvSpPr>
        <p:spPr bwMode="auto">
          <a:xfrm>
            <a:off x="1143000" y="2057400"/>
            <a:ext cx="6934200" cy="1676400"/>
          </a:xfrm>
          <a:prstGeom prst="rect">
            <a:avLst/>
          </a:prstGeom>
          <a:solidFill>
            <a:schemeClr val="accent2"/>
          </a:solidFill>
          <a:ln w="9525">
            <a:noFill/>
            <a:miter lim="800000"/>
            <a:headEnd/>
            <a:tailEnd/>
          </a:ln>
        </p:spPr>
        <p:txBody>
          <a:bodyPr>
            <a:spAutoFit/>
          </a:bodyPr>
          <a:lstStyle/>
          <a:p>
            <a:endParaRPr lang="en-US" sz="1200" dirty="0">
              <a:solidFill>
                <a:srgbClr val="FFFF00"/>
              </a:solidFill>
            </a:endParaRPr>
          </a:p>
          <a:p>
            <a:r>
              <a:rPr lang="en-US" dirty="0">
                <a:solidFill>
                  <a:srgbClr val="FFFF00"/>
                </a:solidFill>
              </a:rPr>
              <a:t>Typically, we use our soil forming model to determine where to sample. </a:t>
            </a:r>
            <a:r>
              <a:rPr lang="en-US" sz="2800" dirty="0">
                <a:solidFill>
                  <a:srgbClr val="FFFF00"/>
                </a:solidFill>
              </a:rPr>
              <a:t>(sometimes called purposive sampling)</a:t>
            </a:r>
          </a:p>
        </p:txBody>
      </p:sp>
      <p:sp>
        <p:nvSpPr>
          <p:cNvPr id="7" name="TextBox 6"/>
          <p:cNvSpPr txBox="1"/>
          <p:nvPr/>
        </p:nvSpPr>
        <p:spPr>
          <a:xfrm>
            <a:off x="1600200" y="2362200"/>
            <a:ext cx="7086600" cy="2062103"/>
          </a:xfrm>
          <a:prstGeom prst="rect">
            <a:avLst/>
          </a:prstGeom>
          <a:solidFill>
            <a:schemeClr val="accent1">
              <a:lumMod val="75000"/>
            </a:schemeClr>
          </a:solidFill>
        </p:spPr>
        <p:txBody>
          <a:bodyPr wrap="square" rtlCol="0">
            <a:spAutoFit/>
          </a:bodyPr>
          <a:lstStyle/>
          <a:p>
            <a:r>
              <a:rPr lang="en-US" sz="3200" dirty="0" smtClean="0"/>
              <a:t>This type of sampling needs to be well documented – what model was used, why was a sample collected in that location…</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1" grpId="0" animBg="1"/>
      <p:bldP spid="52230" grpId="0"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based vs. Model based</a:t>
            </a:r>
            <a:br>
              <a:rPr lang="en-US" dirty="0" smtClean="0"/>
            </a:br>
            <a:r>
              <a:rPr lang="en-US" smtClean="0"/>
              <a:t>Sample Selection</a:t>
            </a:r>
            <a:endParaRPr lang="en-US" dirty="0"/>
          </a:p>
        </p:txBody>
      </p:sp>
      <p:sp>
        <p:nvSpPr>
          <p:cNvPr id="3" name="Content Placeholder 2"/>
          <p:cNvSpPr>
            <a:spLocks noGrp="1"/>
          </p:cNvSpPr>
          <p:nvPr>
            <p:ph idx="1"/>
          </p:nvPr>
        </p:nvSpPr>
        <p:spPr>
          <a:xfrm>
            <a:off x="457200" y="1600200"/>
            <a:ext cx="8534400" cy="5105400"/>
          </a:xfrm>
        </p:spPr>
        <p:txBody>
          <a:bodyPr/>
          <a:lstStyle/>
          <a:p>
            <a:r>
              <a:rPr lang="en-US" dirty="0" smtClean="0"/>
              <a:t>Design based – uses inference to establish structure</a:t>
            </a:r>
          </a:p>
          <a:p>
            <a:pPr lvl="1"/>
            <a:r>
              <a:rPr lang="en-US" dirty="0" smtClean="0"/>
              <a:t>Samples must have a random component (stochasticity)</a:t>
            </a:r>
          </a:p>
          <a:p>
            <a:pPr lvl="1"/>
            <a:r>
              <a:rPr lang="en-US" dirty="0" smtClean="0"/>
              <a:t>‘Classic’ sampling statistics (what we’ve discussed</a:t>
            </a:r>
          </a:p>
          <a:p>
            <a:r>
              <a:rPr lang="en-US" dirty="0" smtClean="0"/>
              <a:t>Model based – assumes the underlying structure is understood</a:t>
            </a:r>
          </a:p>
          <a:p>
            <a:pPr lvl="1"/>
            <a:r>
              <a:rPr lang="en-US" dirty="0" smtClean="0"/>
              <a:t>Samples need not be random (the value is a random realization of the underlying processes)</a:t>
            </a:r>
          </a:p>
          <a:p>
            <a:pPr lvl="1"/>
            <a:endParaRPr lang="en-US" dirty="0" smtClean="0"/>
          </a:p>
        </p:txBody>
      </p:sp>
    </p:spTree>
    <p:extLst>
      <p:ext uri="{BB962C8B-B14F-4D97-AF65-F5344CB8AC3E}">
        <p14:creationId xmlns:p14="http://schemas.microsoft.com/office/powerpoint/2010/main" val="33483559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based vs. Model based</a:t>
            </a:r>
            <a:br>
              <a:rPr lang="en-US" dirty="0" smtClean="0"/>
            </a:br>
            <a:r>
              <a:rPr lang="en-US" dirty="0" smtClean="0"/>
              <a:t>Inference</a:t>
            </a:r>
            <a:endParaRPr lang="en-US" dirty="0"/>
          </a:p>
        </p:txBody>
      </p:sp>
      <p:sp>
        <p:nvSpPr>
          <p:cNvPr id="3" name="Content Placeholder 2"/>
          <p:cNvSpPr>
            <a:spLocks noGrp="1"/>
          </p:cNvSpPr>
          <p:nvPr>
            <p:ph idx="1"/>
          </p:nvPr>
        </p:nvSpPr>
        <p:spPr>
          <a:xfrm>
            <a:off x="457200" y="1600200"/>
            <a:ext cx="8534400" cy="5105400"/>
          </a:xfrm>
        </p:spPr>
        <p:txBody>
          <a:bodyPr/>
          <a:lstStyle/>
          <a:p>
            <a:r>
              <a:rPr lang="en-US" dirty="0" smtClean="0"/>
              <a:t>Design based –</a:t>
            </a:r>
          </a:p>
          <a:p>
            <a:pPr lvl="1"/>
            <a:r>
              <a:rPr lang="en-US" dirty="0" smtClean="0"/>
              <a:t>Predictions apply to areas</a:t>
            </a:r>
          </a:p>
          <a:p>
            <a:pPr lvl="1"/>
            <a:r>
              <a:rPr lang="en-US" dirty="0" smtClean="0"/>
              <a:t>Errors are based on the estimation error (sampling error)</a:t>
            </a:r>
          </a:p>
          <a:p>
            <a:r>
              <a:rPr lang="en-US" dirty="0" smtClean="0"/>
              <a:t>Model based – </a:t>
            </a:r>
          </a:p>
          <a:p>
            <a:pPr lvl="1"/>
            <a:r>
              <a:rPr lang="en-US" dirty="0" smtClean="0"/>
              <a:t>Predictions apply to the points (at the block or support scale – or minimum scale of </a:t>
            </a:r>
            <a:r>
              <a:rPr lang="en-US" dirty="0" smtClean="0"/>
              <a:t>measurement/observation)</a:t>
            </a:r>
            <a:endParaRPr lang="en-US" dirty="0" smtClean="0"/>
          </a:p>
          <a:p>
            <a:pPr lvl="1"/>
            <a:r>
              <a:rPr lang="en-US" dirty="0" smtClean="0"/>
              <a:t>Errors are based on the random elements of the model</a:t>
            </a:r>
          </a:p>
        </p:txBody>
      </p:sp>
    </p:spTree>
    <p:extLst>
      <p:ext uri="{BB962C8B-B14F-4D97-AF65-F5344CB8AC3E}">
        <p14:creationId xmlns:p14="http://schemas.microsoft.com/office/powerpoint/2010/main" val="1518536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Sampling</a:t>
            </a:r>
            <a:endParaRPr lang="en-US" dirty="0"/>
          </a:p>
        </p:txBody>
      </p:sp>
      <p:sp>
        <p:nvSpPr>
          <p:cNvPr id="3" name="Content Placeholder 2"/>
          <p:cNvSpPr>
            <a:spLocks noGrp="1"/>
          </p:cNvSpPr>
          <p:nvPr>
            <p:ph idx="1"/>
          </p:nvPr>
        </p:nvSpPr>
        <p:spPr/>
        <p:txBody>
          <a:bodyPr/>
          <a:lstStyle/>
          <a:p>
            <a:r>
              <a:rPr lang="en-US" smtClean="0"/>
              <a:t>What does that mean to you?</a:t>
            </a:r>
            <a:endParaRPr lang="en-US"/>
          </a:p>
        </p:txBody>
      </p:sp>
    </p:spTree>
    <p:extLst>
      <p:ext uri="{BB962C8B-B14F-4D97-AF65-F5344CB8AC3E}">
        <p14:creationId xmlns:p14="http://schemas.microsoft.com/office/powerpoint/2010/main" val="4069235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1600200" y="1143000"/>
            <a:ext cx="2971800" cy="228600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2227" name="Rectangle 3"/>
          <p:cNvSpPr>
            <a:spLocks noChangeArrowheads="1"/>
          </p:cNvSpPr>
          <p:nvPr/>
        </p:nvSpPr>
        <p:spPr bwMode="auto">
          <a:xfrm>
            <a:off x="4572000" y="3429000"/>
            <a:ext cx="2971800" cy="228600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2228" name="Rectangle 4"/>
          <p:cNvSpPr>
            <a:spLocks noChangeArrowheads="1"/>
          </p:cNvSpPr>
          <p:nvPr/>
        </p:nvSpPr>
        <p:spPr bwMode="auto">
          <a:xfrm>
            <a:off x="1600200" y="3429000"/>
            <a:ext cx="2971800" cy="228600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2229" name="Rectangle 5"/>
          <p:cNvSpPr>
            <a:spLocks noChangeArrowheads="1"/>
          </p:cNvSpPr>
          <p:nvPr/>
        </p:nvSpPr>
        <p:spPr bwMode="auto">
          <a:xfrm>
            <a:off x="4572000" y="1143000"/>
            <a:ext cx="2971800" cy="228600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sp>
        <p:nvSpPr>
          <p:cNvPr id="62470" name="Freeform 6"/>
          <p:cNvSpPr>
            <a:spLocks/>
          </p:cNvSpPr>
          <p:nvPr/>
        </p:nvSpPr>
        <p:spPr bwMode="auto">
          <a:xfrm>
            <a:off x="4876800" y="1143000"/>
            <a:ext cx="2514600" cy="457200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62471" name="Freeform 7"/>
          <p:cNvSpPr>
            <a:spLocks/>
          </p:cNvSpPr>
          <p:nvPr/>
        </p:nvSpPr>
        <p:spPr bwMode="auto">
          <a:xfrm>
            <a:off x="2679700" y="2552700"/>
            <a:ext cx="2425700" cy="2336800"/>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2232" name="Text Box 16"/>
          <p:cNvSpPr txBox="1">
            <a:spLocks noChangeArrowheads="1"/>
          </p:cNvSpPr>
          <p:nvPr/>
        </p:nvSpPr>
        <p:spPr bwMode="auto">
          <a:xfrm>
            <a:off x="3581400" y="3657600"/>
            <a:ext cx="184150" cy="366713"/>
          </a:xfrm>
          <a:prstGeom prst="rect">
            <a:avLst/>
          </a:prstGeom>
          <a:noFill/>
          <a:ln w="9525">
            <a:noFill/>
            <a:miter lim="800000"/>
            <a:headEnd/>
            <a:tailEnd/>
          </a:ln>
        </p:spPr>
        <p:txBody>
          <a:bodyPr wrap="none">
            <a:spAutoFit/>
          </a:bodyPr>
          <a:lstStyle/>
          <a:p>
            <a:endParaRPr lang="en-US" sz="1800"/>
          </a:p>
        </p:txBody>
      </p:sp>
      <p:sp>
        <p:nvSpPr>
          <p:cNvPr id="62481" name="Text Box 17"/>
          <p:cNvSpPr txBox="1">
            <a:spLocks noChangeArrowheads="1"/>
          </p:cNvSpPr>
          <p:nvPr/>
        </p:nvSpPr>
        <p:spPr bwMode="auto">
          <a:xfrm>
            <a:off x="2133600" y="1524000"/>
            <a:ext cx="1030288" cy="457200"/>
          </a:xfrm>
          <a:prstGeom prst="rect">
            <a:avLst/>
          </a:prstGeom>
          <a:noFill/>
          <a:ln w="9525">
            <a:noFill/>
            <a:miter lim="800000"/>
            <a:headEnd/>
            <a:tailEnd/>
          </a:ln>
        </p:spPr>
        <p:txBody>
          <a:bodyPr wrap="none">
            <a:spAutoFit/>
          </a:bodyPr>
          <a:lstStyle/>
          <a:p>
            <a:r>
              <a:rPr lang="en-US" sz="2400" b="1"/>
              <a:t>Alpha</a:t>
            </a:r>
          </a:p>
        </p:txBody>
      </p:sp>
      <p:sp>
        <p:nvSpPr>
          <p:cNvPr id="62482" name="Text Box 18"/>
          <p:cNvSpPr txBox="1">
            <a:spLocks noChangeArrowheads="1"/>
          </p:cNvSpPr>
          <p:nvPr/>
        </p:nvSpPr>
        <p:spPr bwMode="auto">
          <a:xfrm>
            <a:off x="6172200" y="1219200"/>
            <a:ext cx="1303338" cy="457200"/>
          </a:xfrm>
          <a:prstGeom prst="rect">
            <a:avLst/>
          </a:prstGeom>
          <a:noFill/>
          <a:ln w="9525">
            <a:noFill/>
            <a:miter lim="800000"/>
            <a:headEnd/>
            <a:tailEnd/>
          </a:ln>
        </p:spPr>
        <p:txBody>
          <a:bodyPr wrap="none">
            <a:spAutoFit/>
          </a:bodyPr>
          <a:lstStyle/>
          <a:p>
            <a:r>
              <a:rPr lang="en-US" sz="2400" b="1"/>
              <a:t>Gamma</a:t>
            </a:r>
          </a:p>
        </p:txBody>
      </p:sp>
      <p:sp>
        <p:nvSpPr>
          <p:cNvPr id="62483" name="Text Box 19"/>
          <p:cNvSpPr txBox="1">
            <a:spLocks noChangeArrowheads="1"/>
          </p:cNvSpPr>
          <p:nvPr/>
        </p:nvSpPr>
        <p:spPr bwMode="auto">
          <a:xfrm>
            <a:off x="3352800" y="3657600"/>
            <a:ext cx="846138" cy="457200"/>
          </a:xfrm>
          <a:prstGeom prst="rect">
            <a:avLst/>
          </a:prstGeom>
          <a:noFill/>
          <a:ln w="9525">
            <a:noFill/>
            <a:miter lim="800000"/>
            <a:headEnd/>
            <a:tailEnd/>
          </a:ln>
        </p:spPr>
        <p:txBody>
          <a:bodyPr wrap="none">
            <a:spAutoFit/>
          </a:bodyPr>
          <a:lstStyle/>
          <a:p>
            <a:r>
              <a:rPr lang="en-US" sz="2400" b="1"/>
              <a:t>Beta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4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4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4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p:bldP spid="62471" grpId="0" animBg="1"/>
      <p:bldP spid="62481" grpId="0"/>
      <p:bldP spid="62482" grpId="0"/>
      <p:bldP spid="6248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3"/>
          <p:cNvGrpSpPr>
            <a:grpSpLocks/>
          </p:cNvGrpSpPr>
          <p:nvPr/>
        </p:nvGrpSpPr>
        <p:grpSpPr bwMode="auto">
          <a:xfrm>
            <a:off x="1600200" y="1143000"/>
            <a:ext cx="5943600" cy="4572000"/>
            <a:chOff x="1008" y="720"/>
            <a:chExt cx="3744" cy="2880"/>
          </a:xfrm>
        </p:grpSpPr>
        <p:grpSp>
          <p:nvGrpSpPr>
            <p:cNvPr id="3" name="Group 52"/>
            <p:cNvGrpSpPr>
              <a:grpSpLocks/>
            </p:cNvGrpSpPr>
            <p:nvPr/>
          </p:nvGrpSpPr>
          <p:grpSpPr bwMode="auto">
            <a:xfrm>
              <a:off x="1008" y="720"/>
              <a:ext cx="3744" cy="2880"/>
              <a:chOff x="1008" y="720"/>
              <a:chExt cx="3744" cy="2880"/>
            </a:xfrm>
          </p:grpSpPr>
          <p:sp>
            <p:nvSpPr>
              <p:cNvPr id="53267" name="Rectangle 2"/>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3268" name="Rectangle 3"/>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3269" name="Rectangle 4"/>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3270" name="Rectangle 5"/>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grpSp>
        <p:sp>
          <p:nvSpPr>
            <p:cNvPr id="53262" name="Freeform 35"/>
            <p:cNvSpPr>
              <a:spLocks/>
            </p:cNvSpPr>
            <p:nvPr/>
          </p:nvSpPr>
          <p:spPr bwMode="auto">
            <a:xfrm>
              <a:off x="3072" y="720"/>
              <a:ext cx="1584" cy="288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53263" name="Freeform 36"/>
            <p:cNvSpPr>
              <a:spLocks/>
            </p:cNvSpPr>
            <p:nvPr/>
          </p:nvSpPr>
          <p:spPr bwMode="auto">
            <a:xfrm>
              <a:off x="1688" y="1608"/>
              <a:ext cx="1528" cy="1472"/>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3264" name="Text Box 48"/>
            <p:cNvSpPr txBox="1">
              <a:spLocks noChangeArrowheads="1"/>
            </p:cNvSpPr>
            <p:nvPr/>
          </p:nvSpPr>
          <p:spPr bwMode="auto">
            <a:xfrm>
              <a:off x="1344" y="960"/>
              <a:ext cx="649" cy="288"/>
            </a:xfrm>
            <a:prstGeom prst="rect">
              <a:avLst/>
            </a:prstGeom>
            <a:noFill/>
            <a:ln w="9525">
              <a:noFill/>
              <a:miter lim="800000"/>
              <a:headEnd/>
              <a:tailEnd/>
            </a:ln>
          </p:spPr>
          <p:txBody>
            <a:bodyPr wrap="none">
              <a:spAutoFit/>
            </a:bodyPr>
            <a:lstStyle/>
            <a:p>
              <a:r>
                <a:rPr lang="en-US" sz="2400" b="1"/>
                <a:t>Alpha</a:t>
              </a:r>
            </a:p>
          </p:txBody>
        </p:sp>
        <p:sp>
          <p:nvSpPr>
            <p:cNvPr id="53265" name="Text Box 49"/>
            <p:cNvSpPr txBox="1">
              <a:spLocks noChangeArrowheads="1"/>
            </p:cNvSpPr>
            <p:nvPr/>
          </p:nvSpPr>
          <p:spPr bwMode="auto">
            <a:xfrm>
              <a:off x="3888" y="768"/>
              <a:ext cx="821" cy="288"/>
            </a:xfrm>
            <a:prstGeom prst="rect">
              <a:avLst/>
            </a:prstGeom>
            <a:noFill/>
            <a:ln w="9525">
              <a:noFill/>
              <a:miter lim="800000"/>
              <a:headEnd/>
              <a:tailEnd/>
            </a:ln>
          </p:spPr>
          <p:txBody>
            <a:bodyPr wrap="none">
              <a:spAutoFit/>
            </a:bodyPr>
            <a:lstStyle/>
            <a:p>
              <a:r>
                <a:rPr lang="en-US" sz="2400" b="1"/>
                <a:t>Gamma</a:t>
              </a:r>
            </a:p>
          </p:txBody>
        </p:sp>
        <p:sp>
          <p:nvSpPr>
            <p:cNvPr id="53266" name="Text Box 50"/>
            <p:cNvSpPr txBox="1">
              <a:spLocks noChangeArrowheads="1"/>
            </p:cNvSpPr>
            <p:nvPr/>
          </p:nvSpPr>
          <p:spPr bwMode="auto">
            <a:xfrm>
              <a:off x="2112" y="2304"/>
              <a:ext cx="533" cy="288"/>
            </a:xfrm>
            <a:prstGeom prst="rect">
              <a:avLst/>
            </a:prstGeom>
            <a:noFill/>
            <a:ln w="9525">
              <a:noFill/>
              <a:miter lim="800000"/>
              <a:headEnd/>
              <a:tailEnd/>
            </a:ln>
          </p:spPr>
          <p:txBody>
            <a:bodyPr wrap="none">
              <a:spAutoFit/>
            </a:bodyPr>
            <a:lstStyle/>
            <a:p>
              <a:r>
                <a:rPr lang="en-US" sz="2400" b="1"/>
                <a:t>Beta</a:t>
              </a:r>
            </a:p>
          </p:txBody>
        </p:sp>
      </p:grpSp>
      <p:grpSp>
        <p:nvGrpSpPr>
          <p:cNvPr id="4" name="Group 45"/>
          <p:cNvGrpSpPr>
            <a:grpSpLocks/>
          </p:cNvGrpSpPr>
          <p:nvPr/>
        </p:nvGrpSpPr>
        <p:grpSpPr bwMode="auto">
          <a:xfrm>
            <a:off x="2209800" y="3505200"/>
            <a:ext cx="4572000" cy="1905000"/>
            <a:chOff x="1392" y="912"/>
            <a:chExt cx="2880" cy="1200"/>
          </a:xfrm>
        </p:grpSpPr>
        <p:sp>
          <p:nvSpPr>
            <p:cNvPr id="56358" name="AutoShape 38"/>
            <p:cNvSpPr>
              <a:spLocks noChangeArrowheads="1"/>
            </p:cNvSpPr>
            <p:nvPr/>
          </p:nvSpPr>
          <p:spPr bwMode="auto">
            <a:xfrm>
              <a:off x="4176" y="177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59" name="AutoShape 39"/>
            <p:cNvSpPr>
              <a:spLocks noChangeArrowheads="1"/>
            </p:cNvSpPr>
            <p:nvPr/>
          </p:nvSpPr>
          <p:spPr bwMode="auto">
            <a:xfrm>
              <a:off x="2880"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0" name="AutoShape 40"/>
            <p:cNvSpPr>
              <a:spLocks noChangeArrowheads="1"/>
            </p:cNvSpPr>
            <p:nvPr/>
          </p:nvSpPr>
          <p:spPr bwMode="auto">
            <a:xfrm>
              <a:off x="1536" y="100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1" name="AutoShape 41"/>
            <p:cNvSpPr>
              <a:spLocks noChangeArrowheads="1"/>
            </p:cNvSpPr>
            <p:nvPr/>
          </p:nvSpPr>
          <p:spPr bwMode="auto">
            <a:xfrm>
              <a:off x="2640" y="177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2" name="AutoShape 42"/>
            <p:cNvSpPr>
              <a:spLocks noChangeArrowheads="1"/>
            </p:cNvSpPr>
            <p:nvPr/>
          </p:nvSpPr>
          <p:spPr bwMode="auto">
            <a:xfrm>
              <a:off x="1392" y="20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3" name="AutoShape 43"/>
            <p:cNvSpPr>
              <a:spLocks noChangeArrowheads="1"/>
            </p:cNvSpPr>
            <p:nvPr/>
          </p:nvSpPr>
          <p:spPr bwMode="auto">
            <a:xfrm>
              <a:off x="4128"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52" name="Text Box 46"/>
          <p:cNvSpPr txBox="1">
            <a:spLocks noChangeArrowheads="1"/>
          </p:cNvSpPr>
          <p:nvPr/>
        </p:nvSpPr>
        <p:spPr bwMode="auto">
          <a:xfrm>
            <a:off x="533400" y="152400"/>
            <a:ext cx="6873875" cy="822325"/>
          </a:xfrm>
          <a:prstGeom prst="rect">
            <a:avLst/>
          </a:prstGeom>
          <a:noFill/>
          <a:ln w="9525">
            <a:noFill/>
            <a:miter lim="800000"/>
            <a:headEnd/>
            <a:tailEnd/>
          </a:ln>
        </p:spPr>
        <p:txBody>
          <a:bodyPr>
            <a:spAutoFit/>
          </a:bodyPr>
          <a:lstStyle/>
          <a:p>
            <a:r>
              <a:rPr lang="en-US" sz="2400"/>
              <a:t>Now  with expert knowledge  we’ll reevaluate inference space for the yard C and D samples.</a:t>
            </a:r>
          </a:p>
        </p:txBody>
      </p:sp>
      <p:sp>
        <p:nvSpPr>
          <p:cNvPr id="53253" name="Text Box 47"/>
          <p:cNvSpPr txBox="1">
            <a:spLocks noChangeArrowheads="1"/>
          </p:cNvSpPr>
          <p:nvPr/>
        </p:nvSpPr>
        <p:spPr bwMode="auto">
          <a:xfrm>
            <a:off x="3581400" y="3657600"/>
            <a:ext cx="184150" cy="366713"/>
          </a:xfrm>
          <a:prstGeom prst="rect">
            <a:avLst/>
          </a:prstGeom>
          <a:noFill/>
          <a:ln w="9525">
            <a:noFill/>
            <a:miter lim="800000"/>
            <a:headEnd/>
            <a:tailEnd/>
          </a:ln>
        </p:spPr>
        <p:txBody>
          <a:bodyPr wrap="none">
            <a:spAutoFit/>
          </a:bodyPr>
          <a:lstStyle/>
          <a:p>
            <a:endParaRPr lang="en-US" sz="1800"/>
          </a:p>
        </p:txBody>
      </p:sp>
      <p:sp>
        <p:nvSpPr>
          <p:cNvPr id="56371" name="Text Box 51"/>
          <p:cNvSpPr txBox="1">
            <a:spLocks noChangeArrowheads="1"/>
          </p:cNvSpPr>
          <p:nvPr/>
        </p:nvSpPr>
        <p:spPr bwMode="auto">
          <a:xfrm>
            <a:off x="1219200" y="5715000"/>
            <a:ext cx="7407275" cy="946150"/>
          </a:xfrm>
          <a:prstGeom prst="rect">
            <a:avLst/>
          </a:prstGeom>
          <a:solidFill>
            <a:schemeClr val="accent2"/>
          </a:solidFill>
          <a:ln w="9525">
            <a:noFill/>
            <a:miter lim="800000"/>
            <a:headEnd/>
            <a:tailEnd/>
          </a:ln>
        </p:spPr>
        <p:txBody>
          <a:bodyPr>
            <a:spAutoFit/>
          </a:bodyPr>
          <a:lstStyle/>
          <a:p>
            <a:r>
              <a:rPr lang="en-US" sz="2800">
                <a:solidFill>
                  <a:srgbClr val="FFFF00"/>
                </a:solidFill>
              </a:rPr>
              <a:t>What is the inference space?  </a:t>
            </a:r>
          </a:p>
          <a:p>
            <a:r>
              <a:rPr lang="en-US" sz="2800">
                <a:solidFill>
                  <a:srgbClr val="FFFF00"/>
                </a:solidFill>
              </a:rPr>
              <a:t>Where do the results of the analyses apply?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71"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t>Inference Space</a:t>
            </a:r>
          </a:p>
        </p:txBody>
      </p:sp>
      <p:sp>
        <p:nvSpPr>
          <p:cNvPr id="60419" name="Rectangle 3"/>
          <p:cNvSpPr>
            <a:spLocks noGrp="1" noChangeArrowheads="1"/>
          </p:cNvSpPr>
          <p:nvPr>
            <p:ph idx="1"/>
          </p:nvPr>
        </p:nvSpPr>
        <p:spPr>
          <a:xfrm>
            <a:off x="457200" y="1143000"/>
            <a:ext cx="8229600" cy="4525963"/>
          </a:xfrm>
        </p:spPr>
        <p:txBody>
          <a:bodyPr/>
          <a:lstStyle/>
          <a:p>
            <a:pPr eaLnBrk="1" hangingPunct="1"/>
            <a:endParaRPr lang="en-US" sz="1000" smtClean="0"/>
          </a:p>
          <a:p>
            <a:pPr eaLnBrk="1" hangingPunct="1"/>
            <a:r>
              <a:rPr lang="en-US" smtClean="0"/>
              <a:t>Pragmatically – you can argue for an expansion of the inference space through </a:t>
            </a:r>
            <a:r>
              <a:rPr lang="en-US" smtClean="0">
                <a:solidFill>
                  <a:srgbClr val="FF3300"/>
                </a:solidFill>
              </a:rPr>
              <a:t>expert</a:t>
            </a:r>
            <a:r>
              <a:rPr lang="en-US" smtClean="0"/>
              <a:t> knowledge</a:t>
            </a:r>
          </a:p>
          <a:p>
            <a:pPr lvl="1" eaLnBrk="1" hangingPunct="1"/>
            <a:r>
              <a:rPr lang="en-US" smtClean="0"/>
              <a:t>Existing soil maps or models</a:t>
            </a:r>
          </a:p>
        </p:txBody>
      </p:sp>
      <p:grpSp>
        <p:nvGrpSpPr>
          <p:cNvPr id="2" name="Group 5"/>
          <p:cNvGrpSpPr>
            <a:grpSpLocks/>
          </p:cNvGrpSpPr>
          <p:nvPr/>
        </p:nvGrpSpPr>
        <p:grpSpPr bwMode="auto">
          <a:xfrm>
            <a:off x="304800" y="3886200"/>
            <a:ext cx="3365500" cy="2590800"/>
            <a:chOff x="1008" y="720"/>
            <a:chExt cx="3831" cy="2880"/>
          </a:xfrm>
        </p:grpSpPr>
        <p:grpSp>
          <p:nvGrpSpPr>
            <p:cNvPr id="3" name="Group 6"/>
            <p:cNvGrpSpPr>
              <a:grpSpLocks/>
            </p:cNvGrpSpPr>
            <p:nvPr/>
          </p:nvGrpSpPr>
          <p:grpSpPr bwMode="auto">
            <a:xfrm>
              <a:off x="1008" y="720"/>
              <a:ext cx="3744" cy="2880"/>
              <a:chOff x="1008" y="720"/>
              <a:chExt cx="3744" cy="2880"/>
            </a:xfrm>
          </p:grpSpPr>
          <p:sp>
            <p:nvSpPr>
              <p:cNvPr id="54291" name="Rectangle 7"/>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4292" name="Rectangle 8"/>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4293" name="Rectangle 9"/>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4294" name="Rectangle 10"/>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grpSp>
        <p:sp>
          <p:nvSpPr>
            <p:cNvPr id="54286" name="Freeform 11"/>
            <p:cNvSpPr>
              <a:spLocks/>
            </p:cNvSpPr>
            <p:nvPr/>
          </p:nvSpPr>
          <p:spPr bwMode="auto">
            <a:xfrm>
              <a:off x="3072" y="720"/>
              <a:ext cx="1584" cy="288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54287" name="Freeform 12"/>
            <p:cNvSpPr>
              <a:spLocks/>
            </p:cNvSpPr>
            <p:nvPr/>
          </p:nvSpPr>
          <p:spPr bwMode="auto">
            <a:xfrm>
              <a:off x="1688" y="1608"/>
              <a:ext cx="1528" cy="1472"/>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4288" name="Text Box 13"/>
            <p:cNvSpPr txBox="1">
              <a:spLocks noChangeArrowheads="1"/>
            </p:cNvSpPr>
            <p:nvPr/>
          </p:nvSpPr>
          <p:spPr bwMode="auto">
            <a:xfrm>
              <a:off x="1342" y="1098"/>
              <a:ext cx="770" cy="338"/>
            </a:xfrm>
            <a:prstGeom prst="rect">
              <a:avLst/>
            </a:prstGeom>
            <a:noFill/>
            <a:ln w="9525">
              <a:noFill/>
              <a:miter lim="800000"/>
              <a:headEnd/>
              <a:tailEnd/>
            </a:ln>
          </p:spPr>
          <p:txBody>
            <a:bodyPr wrap="none">
              <a:spAutoFit/>
            </a:bodyPr>
            <a:lstStyle/>
            <a:p>
              <a:r>
                <a:rPr lang="en-US" sz="1400" b="1"/>
                <a:t>Alpha</a:t>
              </a:r>
            </a:p>
          </p:txBody>
        </p:sp>
        <p:sp>
          <p:nvSpPr>
            <p:cNvPr id="54289" name="Text Box 14"/>
            <p:cNvSpPr txBox="1">
              <a:spLocks noChangeArrowheads="1"/>
            </p:cNvSpPr>
            <p:nvPr/>
          </p:nvSpPr>
          <p:spPr bwMode="auto">
            <a:xfrm>
              <a:off x="3887" y="905"/>
              <a:ext cx="952" cy="339"/>
            </a:xfrm>
            <a:prstGeom prst="rect">
              <a:avLst/>
            </a:prstGeom>
            <a:noFill/>
            <a:ln w="9525">
              <a:noFill/>
              <a:miter lim="800000"/>
              <a:headEnd/>
              <a:tailEnd/>
            </a:ln>
          </p:spPr>
          <p:txBody>
            <a:bodyPr wrap="none">
              <a:spAutoFit/>
            </a:bodyPr>
            <a:lstStyle/>
            <a:p>
              <a:r>
                <a:rPr lang="en-US" sz="1400" b="1"/>
                <a:t>Gamma</a:t>
              </a:r>
            </a:p>
          </p:txBody>
        </p:sp>
        <p:sp>
          <p:nvSpPr>
            <p:cNvPr id="54290" name="Text Box 15"/>
            <p:cNvSpPr txBox="1">
              <a:spLocks noChangeArrowheads="1"/>
            </p:cNvSpPr>
            <p:nvPr/>
          </p:nvSpPr>
          <p:spPr bwMode="auto">
            <a:xfrm>
              <a:off x="2112" y="2442"/>
              <a:ext cx="647" cy="339"/>
            </a:xfrm>
            <a:prstGeom prst="rect">
              <a:avLst/>
            </a:prstGeom>
            <a:noFill/>
            <a:ln w="9525">
              <a:noFill/>
              <a:miter lim="800000"/>
              <a:headEnd/>
              <a:tailEnd/>
            </a:ln>
          </p:spPr>
          <p:txBody>
            <a:bodyPr wrap="none">
              <a:spAutoFit/>
            </a:bodyPr>
            <a:lstStyle/>
            <a:p>
              <a:r>
                <a:rPr lang="en-US" sz="1400" b="1"/>
                <a:t>Beta</a:t>
              </a:r>
            </a:p>
          </p:txBody>
        </p:sp>
      </p:grpSp>
      <p:grpSp>
        <p:nvGrpSpPr>
          <p:cNvPr id="4" name="Group 16"/>
          <p:cNvGrpSpPr>
            <a:grpSpLocks/>
          </p:cNvGrpSpPr>
          <p:nvPr/>
        </p:nvGrpSpPr>
        <p:grpSpPr bwMode="auto">
          <a:xfrm>
            <a:off x="609600" y="5334000"/>
            <a:ext cx="2667000" cy="990600"/>
            <a:chOff x="1392" y="912"/>
            <a:chExt cx="2880" cy="1200"/>
          </a:xfrm>
        </p:grpSpPr>
        <p:sp>
          <p:nvSpPr>
            <p:cNvPr id="60433" name="AutoShape 17"/>
            <p:cNvSpPr>
              <a:spLocks noChangeArrowheads="1"/>
            </p:cNvSpPr>
            <p:nvPr/>
          </p:nvSpPr>
          <p:spPr bwMode="auto">
            <a:xfrm>
              <a:off x="4176"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4" name="AutoShape 18"/>
            <p:cNvSpPr>
              <a:spLocks noChangeArrowheads="1"/>
            </p:cNvSpPr>
            <p:nvPr/>
          </p:nvSpPr>
          <p:spPr bwMode="auto">
            <a:xfrm>
              <a:off x="2880"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5" name="AutoShape 19"/>
            <p:cNvSpPr>
              <a:spLocks noChangeArrowheads="1"/>
            </p:cNvSpPr>
            <p:nvPr/>
          </p:nvSpPr>
          <p:spPr bwMode="auto">
            <a:xfrm>
              <a:off x="1536" y="100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6" name="AutoShape 20"/>
            <p:cNvSpPr>
              <a:spLocks noChangeArrowheads="1"/>
            </p:cNvSpPr>
            <p:nvPr/>
          </p:nvSpPr>
          <p:spPr bwMode="auto">
            <a:xfrm>
              <a:off x="2640"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7" name="AutoShape 21"/>
            <p:cNvSpPr>
              <a:spLocks noChangeArrowheads="1"/>
            </p:cNvSpPr>
            <p:nvPr/>
          </p:nvSpPr>
          <p:spPr bwMode="auto">
            <a:xfrm>
              <a:off x="1392" y="20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8" name="AutoShape 22"/>
            <p:cNvSpPr>
              <a:spLocks noChangeArrowheads="1"/>
            </p:cNvSpPr>
            <p:nvPr/>
          </p:nvSpPr>
          <p:spPr bwMode="auto">
            <a:xfrm>
              <a:off x="4128"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t>Inference Space</a:t>
            </a:r>
          </a:p>
        </p:txBody>
      </p:sp>
      <p:sp>
        <p:nvSpPr>
          <p:cNvPr id="60419" name="Rectangle 3"/>
          <p:cNvSpPr>
            <a:spLocks noGrp="1" noChangeArrowheads="1"/>
          </p:cNvSpPr>
          <p:nvPr>
            <p:ph idx="1"/>
          </p:nvPr>
        </p:nvSpPr>
        <p:spPr>
          <a:xfrm>
            <a:off x="457200" y="1143000"/>
            <a:ext cx="8229600" cy="4525963"/>
          </a:xfrm>
        </p:spPr>
        <p:txBody>
          <a:bodyPr/>
          <a:lstStyle/>
          <a:p>
            <a:pPr eaLnBrk="1" hangingPunct="1"/>
            <a:endParaRPr lang="en-US" sz="1000" smtClean="0"/>
          </a:p>
          <a:p>
            <a:pPr eaLnBrk="1" hangingPunct="1"/>
            <a:r>
              <a:rPr lang="en-US" smtClean="0"/>
              <a:t>Pragmatically – you can argue for an expansion of the inference space through </a:t>
            </a:r>
            <a:r>
              <a:rPr lang="en-US" smtClean="0">
                <a:solidFill>
                  <a:srgbClr val="FF3300"/>
                </a:solidFill>
              </a:rPr>
              <a:t>expert</a:t>
            </a:r>
            <a:r>
              <a:rPr lang="en-US" smtClean="0"/>
              <a:t> knowledge</a:t>
            </a:r>
          </a:p>
          <a:p>
            <a:pPr lvl="1" eaLnBrk="1" hangingPunct="1"/>
            <a:r>
              <a:rPr lang="en-US" smtClean="0"/>
              <a:t>Existing soil maps or models</a:t>
            </a:r>
          </a:p>
        </p:txBody>
      </p:sp>
      <p:sp>
        <p:nvSpPr>
          <p:cNvPr id="60420" name="Text Box 4"/>
          <p:cNvSpPr txBox="1">
            <a:spLocks noChangeArrowheads="1"/>
          </p:cNvSpPr>
          <p:nvPr/>
        </p:nvSpPr>
        <p:spPr bwMode="auto">
          <a:xfrm>
            <a:off x="3733800" y="1828800"/>
            <a:ext cx="4892675" cy="4789488"/>
          </a:xfrm>
          <a:prstGeom prst="rect">
            <a:avLst/>
          </a:prstGeom>
          <a:solidFill>
            <a:srgbClr val="000080"/>
          </a:solidFill>
          <a:ln w="9525">
            <a:noFill/>
            <a:miter lim="800000"/>
            <a:headEnd/>
            <a:tailEnd/>
          </a:ln>
        </p:spPr>
        <p:txBody>
          <a:bodyPr>
            <a:spAutoFit/>
          </a:bodyPr>
          <a:lstStyle/>
          <a:p>
            <a:r>
              <a:rPr lang="en-US" sz="2800">
                <a:solidFill>
                  <a:srgbClr val="FFFF00"/>
                </a:solidFill>
              </a:rPr>
              <a:t>You are the expert:  use available information and your knowledge of the distribution of soils to determine:</a:t>
            </a:r>
          </a:p>
          <a:p>
            <a:r>
              <a:rPr lang="en-US" sz="2800">
                <a:solidFill>
                  <a:srgbClr val="FFFF00"/>
                </a:solidFill>
              </a:rPr>
              <a:t>what portion of the landscape any given set of samples represents</a:t>
            </a:r>
          </a:p>
          <a:p>
            <a:r>
              <a:rPr lang="en-US" sz="2800">
                <a:solidFill>
                  <a:srgbClr val="FFFF00"/>
                </a:solidFill>
              </a:rPr>
              <a:t>Where do I need to sample to have representative knowledge of the area</a:t>
            </a:r>
          </a:p>
        </p:txBody>
      </p:sp>
      <p:grpSp>
        <p:nvGrpSpPr>
          <p:cNvPr id="2" name="Group 5"/>
          <p:cNvGrpSpPr>
            <a:grpSpLocks/>
          </p:cNvGrpSpPr>
          <p:nvPr/>
        </p:nvGrpSpPr>
        <p:grpSpPr bwMode="auto">
          <a:xfrm>
            <a:off x="304800" y="3886200"/>
            <a:ext cx="3365500" cy="2590800"/>
            <a:chOff x="1008" y="720"/>
            <a:chExt cx="3831" cy="2880"/>
          </a:xfrm>
        </p:grpSpPr>
        <p:grpSp>
          <p:nvGrpSpPr>
            <p:cNvPr id="3" name="Group 6"/>
            <p:cNvGrpSpPr>
              <a:grpSpLocks/>
            </p:cNvGrpSpPr>
            <p:nvPr/>
          </p:nvGrpSpPr>
          <p:grpSpPr bwMode="auto">
            <a:xfrm>
              <a:off x="1008" y="720"/>
              <a:ext cx="3744" cy="2880"/>
              <a:chOff x="1008" y="720"/>
              <a:chExt cx="3744" cy="2880"/>
            </a:xfrm>
          </p:grpSpPr>
          <p:sp>
            <p:nvSpPr>
              <p:cNvPr id="54291" name="Rectangle 7"/>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4292" name="Rectangle 8"/>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4293" name="Rectangle 9"/>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4294" name="Rectangle 10"/>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grpSp>
        <p:sp>
          <p:nvSpPr>
            <p:cNvPr id="54286" name="Freeform 11"/>
            <p:cNvSpPr>
              <a:spLocks/>
            </p:cNvSpPr>
            <p:nvPr/>
          </p:nvSpPr>
          <p:spPr bwMode="auto">
            <a:xfrm>
              <a:off x="3072" y="720"/>
              <a:ext cx="1584" cy="288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54287" name="Freeform 12"/>
            <p:cNvSpPr>
              <a:spLocks/>
            </p:cNvSpPr>
            <p:nvPr/>
          </p:nvSpPr>
          <p:spPr bwMode="auto">
            <a:xfrm>
              <a:off x="1688" y="1608"/>
              <a:ext cx="1528" cy="1472"/>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4288" name="Text Box 13"/>
            <p:cNvSpPr txBox="1">
              <a:spLocks noChangeArrowheads="1"/>
            </p:cNvSpPr>
            <p:nvPr/>
          </p:nvSpPr>
          <p:spPr bwMode="auto">
            <a:xfrm>
              <a:off x="1342" y="1098"/>
              <a:ext cx="770" cy="338"/>
            </a:xfrm>
            <a:prstGeom prst="rect">
              <a:avLst/>
            </a:prstGeom>
            <a:noFill/>
            <a:ln w="9525">
              <a:noFill/>
              <a:miter lim="800000"/>
              <a:headEnd/>
              <a:tailEnd/>
            </a:ln>
          </p:spPr>
          <p:txBody>
            <a:bodyPr wrap="none">
              <a:spAutoFit/>
            </a:bodyPr>
            <a:lstStyle/>
            <a:p>
              <a:r>
                <a:rPr lang="en-US" sz="1400" b="1"/>
                <a:t>Alpha</a:t>
              </a:r>
            </a:p>
          </p:txBody>
        </p:sp>
        <p:sp>
          <p:nvSpPr>
            <p:cNvPr id="54289" name="Text Box 14"/>
            <p:cNvSpPr txBox="1">
              <a:spLocks noChangeArrowheads="1"/>
            </p:cNvSpPr>
            <p:nvPr/>
          </p:nvSpPr>
          <p:spPr bwMode="auto">
            <a:xfrm>
              <a:off x="3887" y="905"/>
              <a:ext cx="952" cy="339"/>
            </a:xfrm>
            <a:prstGeom prst="rect">
              <a:avLst/>
            </a:prstGeom>
            <a:noFill/>
            <a:ln w="9525">
              <a:noFill/>
              <a:miter lim="800000"/>
              <a:headEnd/>
              <a:tailEnd/>
            </a:ln>
          </p:spPr>
          <p:txBody>
            <a:bodyPr wrap="none">
              <a:spAutoFit/>
            </a:bodyPr>
            <a:lstStyle/>
            <a:p>
              <a:r>
                <a:rPr lang="en-US" sz="1400" b="1"/>
                <a:t>Gamma</a:t>
              </a:r>
            </a:p>
          </p:txBody>
        </p:sp>
        <p:sp>
          <p:nvSpPr>
            <p:cNvPr id="54290" name="Text Box 15"/>
            <p:cNvSpPr txBox="1">
              <a:spLocks noChangeArrowheads="1"/>
            </p:cNvSpPr>
            <p:nvPr/>
          </p:nvSpPr>
          <p:spPr bwMode="auto">
            <a:xfrm>
              <a:off x="2112" y="2442"/>
              <a:ext cx="647" cy="339"/>
            </a:xfrm>
            <a:prstGeom prst="rect">
              <a:avLst/>
            </a:prstGeom>
            <a:noFill/>
            <a:ln w="9525">
              <a:noFill/>
              <a:miter lim="800000"/>
              <a:headEnd/>
              <a:tailEnd/>
            </a:ln>
          </p:spPr>
          <p:txBody>
            <a:bodyPr wrap="none">
              <a:spAutoFit/>
            </a:bodyPr>
            <a:lstStyle/>
            <a:p>
              <a:r>
                <a:rPr lang="en-US" sz="1400" b="1"/>
                <a:t>Beta</a:t>
              </a:r>
            </a:p>
          </p:txBody>
        </p:sp>
      </p:grpSp>
      <p:grpSp>
        <p:nvGrpSpPr>
          <p:cNvPr id="4" name="Group 16"/>
          <p:cNvGrpSpPr>
            <a:grpSpLocks/>
          </p:cNvGrpSpPr>
          <p:nvPr/>
        </p:nvGrpSpPr>
        <p:grpSpPr bwMode="auto">
          <a:xfrm>
            <a:off x="609600" y="5334000"/>
            <a:ext cx="2667000" cy="990600"/>
            <a:chOff x="1392" y="912"/>
            <a:chExt cx="2880" cy="1200"/>
          </a:xfrm>
        </p:grpSpPr>
        <p:sp>
          <p:nvSpPr>
            <p:cNvPr id="60433" name="AutoShape 17"/>
            <p:cNvSpPr>
              <a:spLocks noChangeArrowheads="1"/>
            </p:cNvSpPr>
            <p:nvPr/>
          </p:nvSpPr>
          <p:spPr bwMode="auto">
            <a:xfrm>
              <a:off x="4176"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4" name="AutoShape 18"/>
            <p:cNvSpPr>
              <a:spLocks noChangeArrowheads="1"/>
            </p:cNvSpPr>
            <p:nvPr/>
          </p:nvSpPr>
          <p:spPr bwMode="auto">
            <a:xfrm>
              <a:off x="2880"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5" name="AutoShape 19"/>
            <p:cNvSpPr>
              <a:spLocks noChangeArrowheads="1"/>
            </p:cNvSpPr>
            <p:nvPr/>
          </p:nvSpPr>
          <p:spPr bwMode="auto">
            <a:xfrm>
              <a:off x="1536" y="100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6" name="AutoShape 20"/>
            <p:cNvSpPr>
              <a:spLocks noChangeArrowheads="1"/>
            </p:cNvSpPr>
            <p:nvPr/>
          </p:nvSpPr>
          <p:spPr bwMode="auto">
            <a:xfrm>
              <a:off x="2640"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7" name="AutoShape 21"/>
            <p:cNvSpPr>
              <a:spLocks noChangeArrowheads="1"/>
            </p:cNvSpPr>
            <p:nvPr/>
          </p:nvSpPr>
          <p:spPr bwMode="auto">
            <a:xfrm>
              <a:off x="1392" y="20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8" name="AutoShape 22"/>
            <p:cNvSpPr>
              <a:spLocks noChangeArrowheads="1"/>
            </p:cNvSpPr>
            <p:nvPr/>
          </p:nvSpPr>
          <p:spPr bwMode="auto">
            <a:xfrm>
              <a:off x="4128"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Exercise</a:t>
            </a:r>
            <a:br>
              <a:rPr lang="en-US" dirty="0" smtClean="0"/>
            </a:br>
            <a:endParaRPr lang="en-US" dirty="0"/>
          </a:p>
        </p:txBody>
      </p:sp>
      <p:sp>
        <p:nvSpPr>
          <p:cNvPr id="3" name="Content Placeholder 2"/>
          <p:cNvSpPr>
            <a:spLocks noGrp="1"/>
          </p:cNvSpPr>
          <p:nvPr>
            <p:ph idx="1"/>
          </p:nvPr>
        </p:nvSpPr>
        <p:spPr/>
        <p:txBody>
          <a:bodyPr/>
          <a:lstStyle/>
          <a:p>
            <a:r>
              <a:rPr lang="en-US" dirty="0" smtClean="0"/>
              <a:t>Class height – this is a summary stats, sampling and inference exercise</a:t>
            </a:r>
            <a:endParaRPr lang="en-US" dirty="0"/>
          </a:p>
        </p:txBody>
      </p:sp>
    </p:spTree>
    <p:extLst>
      <p:ext uri="{BB962C8B-B14F-4D97-AF65-F5344CB8AC3E}">
        <p14:creationId xmlns:p14="http://schemas.microsoft.com/office/powerpoint/2010/main" val="8184102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Volunteers – Class Height</a:t>
            </a:r>
            <a:endParaRPr lang="en-US" dirty="0"/>
          </a:p>
        </p:txBody>
      </p:sp>
      <p:graphicFrame>
        <p:nvGraphicFramePr>
          <p:cNvPr id="4" name="Content Placeholder 3"/>
          <p:cNvGraphicFramePr>
            <a:graphicFrameLocks noGrp="1"/>
          </p:cNvGraphicFramePr>
          <p:nvPr>
            <p:ph idx="1"/>
          </p:nvPr>
        </p:nvGraphicFramePr>
        <p:xfrm>
          <a:off x="457200" y="1600200"/>
          <a:ext cx="8229600" cy="2225040"/>
        </p:xfrm>
        <a:graphic>
          <a:graphicData uri="http://schemas.openxmlformats.org/drawingml/2006/table">
            <a:tbl>
              <a:tblPr firstRow="1" bandRow="1">
                <a:tableStyleId>{21E4AEA4-8DFA-4A89-87EB-49C32662AFE0}</a:tableStyleId>
              </a:tblPr>
              <a:tblGrid>
                <a:gridCol w="2743200"/>
                <a:gridCol w="2743200"/>
                <a:gridCol w="2743200"/>
              </a:tblGrid>
              <a:tr h="370840">
                <a:tc>
                  <a:txBody>
                    <a:bodyPr/>
                    <a:lstStyle/>
                    <a:p>
                      <a:pPr algn="ctr"/>
                      <a:r>
                        <a:rPr lang="en-US" dirty="0" smtClean="0"/>
                        <a:t>Random</a:t>
                      </a:r>
                      <a:endParaRPr lang="en-US" dirty="0">
                        <a:solidFill>
                          <a:schemeClr val="accent2">
                            <a:lumMod val="75000"/>
                          </a:schemeClr>
                        </a:solidFill>
                      </a:endParaRPr>
                    </a:p>
                  </a:txBody>
                  <a:tcPr/>
                </a:tc>
                <a:tc>
                  <a:txBody>
                    <a:bodyPr/>
                    <a:lstStyle/>
                    <a:p>
                      <a:pPr algn="ctr"/>
                      <a:r>
                        <a:rPr lang="en-US" dirty="0" smtClean="0"/>
                        <a:t>Systematic</a:t>
                      </a:r>
                      <a:endParaRPr lang="en-US" dirty="0">
                        <a:solidFill>
                          <a:schemeClr val="accent2">
                            <a:lumMod val="75000"/>
                          </a:schemeClr>
                        </a:solidFill>
                      </a:endParaRPr>
                    </a:p>
                  </a:txBody>
                  <a:tcPr/>
                </a:tc>
                <a:tc>
                  <a:txBody>
                    <a:bodyPr/>
                    <a:lstStyle/>
                    <a:p>
                      <a:pPr algn="ctr"/>
                      <a:r>
                        <a:rPr lang="en-US" dirty="0" smtClean="0"/>
                        <a:t>Cluster</a:t>
                      </a: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bl>
          </a:graphicData>
        </a:graphic>
      </p:graphicFrame>
      <p:sp>
        <p:nvSpPr>
          <p:cNvPr id="5" name="TextBox 4"/>
          <p:cNvSpPr txBox="1"/>
          <p:nvPr/>
        </p:nvSpPr>
        <p:spPr>
          <a:xfrm>
            <a:off x="685800" y="2590800"/>
            <a:ext cx="8001000" cy="4031873"/>
          </a:xfrm>
          <a:prstGeom prst="rect">
            <a:avLst/>
          </a:prstGeom>
          <a:solidFill>
            <a:schemeClr val="accent6">
              <a:lumMod val="40000"/>
              <a:lumOff val="60000"/>
            </a:schemeClr>
          </a:solidFill>
        </p:spPr>
        <p:txBody>
          <a:bodyPr wrap="square" rtlCol="0">
            <a:spAutoFit/>
          </a:bodyPr>
          <a:lstStyle/>
          <a:p>
            <a:r>
              <a:rPr lang="en-US" sz="3200" b="1" dirty="0" smtClean="0">
                <a:solidFill>
                  <a:srgbClr val="FF0000"/>
                </a:solidFill>
              </a:rPr>
              <a:t>Look at Sampling_excel_example1.xlsx for an example of these techniques</a:t>
            </a:r>
          </a:p>
          <a:p>
            <a:endParaRPr lang="en-US" sz="3200" b="1" dirty="0" smtClean="0">
              <a:solidFill>
                <a:srgbClr val="FF0000"/>
              </a:solidFill>
            </a:endParaRPr>
          </a:p>
          <a:p>
            <a:r>
              <a:rPr lang="en-US" sz="3200" b="1" dirty="0">
                <a:solidFill>
                  <a:schemeClr val="accent2">
                    <a:lumMod val="75000"/>
                  </a:schemeClr>
                </a:solidFill>
                <a:effectLst>
                  <a:outerShdw blurRad="38100" dist="38100" dir="2700000" algn="tl">
                    <a:srgbClr val="000000">
                      <a:alpha val="43137"/>
                    </a:srgbClr>
                  </a:outerShdw>
                </a:effectLst>
              </a:rPr>
              <a:t>https://github.com/ncss-tech/stats_for_soil_survey/blob/master/presentations/sampling_Excel_example1.xlsx</a:t>
            </a:r>
          </a:p>
          <a:p>
            <a:endParaRPr lang="en-US" sz="3200" b="1" dirty="0">
              <a:solidFill>
                <a:srgbClr val="FF000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tall is the class?</a:t>
            </a:r>
            <a:endParaRPr lang="en-US" dirty="0"/>
          </a:p>
        </p:txBody>
      </p:sp>
      <p:sp>
        <p:nvSpPr>
          <p:cNvPr id="3" name="Content Placeholder 2"/>
          <p:cNvSpPr>
            <a:spLocks noGrp="1"/>
          </p:cNvSpPr>
          <p:nvPr>
            <p:ph idx="1"/>
          </p:nvPr>
        </p:nvSpPr>
        <p:spPr>
          <a:xfrm>
            <a:off x="457200" y="1600200"/>
            <a:ext cx="8229600" cy="4724400"/>
          </a:xfrm>
        </p:spPr>
        <p:txBody>
          <a:bodyPr/>
          <a:lstStyle/>
          <a:p>
            <a:endParaRPr lang="en-US" sz="1200" dirty="0" smtClean="0"/>
          </a:p>
          <a:p>
            <a:r>
              <a:rPr lang="en-US" dirty="0" smtClean="0"/>
              <a:t>Let’s take a few minutes to determine what you think the height of the class (from the example) is.</a:t>
            </a:r>
          </a:p>
          <a:p>
            <a:endParaRPr lang="en-US" dirty="0" smtClean="0"/>
          </a:p>
          <a:p>
            <a:endParaRPr lang="en-US" dirty="0" smtClean="0"/>
          </a:p>
          <a:p>
            <a:pPr lvl="1"/>
            <a:endParaRPr lang="en-US" dirty="0" smtClean="0"/>
          </a:p>
          <a:p>
            <a:pPr lvl="1"/>
            <a:endParaRPr lang="en-US" dirty="0" smtClean="0"/>
          </a:p>
          <a:p>
            <a:pPr lvl="1"/>
            <a:endParaRPr lang="en-US" dirty="0" smtClean="0"/>
          </a:p>
          <a:p>
            <a:endParaRPr lang="en-US" dirty="0"/>
          </a:p>
        </p:txBody>
      </p:sp>
    </p:spTree>
    <p:extLst>
      <p:ext uri="{BB962C8B-B14F-4D97-AF65-F5344CB8AC3E}">
        <p14:creationId xmlns:p14="http://schemas.microsoft.com/office/powerpoint/2010/main" val="72996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tall is the class?</a:t>
            </a:r>
            <a:endParaRPr lang="en-US" dirty="0"/>
          </a:p>
        </p:txBody>
      </p:sp>
      <p:sp>
        <p:nvSpPr>
          <p:cNvPr id="3" name="Content Placeholder 2"/>
          <p:cNvSpPr>
            <a:spLocks noGrp="1"/>
          </p:cNvSpPr>
          <p:nvPr>
            <p:ph idx="1"/>
          </p:nvPr>
        </p:nvSpPr>
        <p:spPr>
          <a:xfrm>
            <a:off x="457200" y="1600200"/>
            <a:ext cx="8229600" cy="4724400"/>
          </a:xfrm>
        </p:spPr>
        <p:txBody>
          <a:bodyPr/>
          <a:lstStyle/>
          <a:p>
            <a:r>
              <a:rPr lang="en-US" dirty="0" smtClean="0"/>
              <a:t>What strategy did you use?</a:t>
            </a:r>
          </a:p>
          <a:p>
            <a:r>
              <a:rPr lang="en-US" dirty="0" smtClean="0"/>
              <a:t>What are the benefits/drawback?</a:t>
            </a:r>
          </a:p>
          <a:p>
            <a:pPr lvl="1"/>
            <a:r>
              <a:rPr lang="en-US" dirty="0" smtClean="0"/>
              <a:t>Type locations</a:t>
            </a:r>
          </a:p>
          <a:p>
            <a:pPr lvl="1"/>
            <a:r>
              <a:rPr lang="en-US" dirty="0" smtClean="0"/>
              <a:t>Median approach</a:t>
            </a:r>
          </a:p>
          <a:p>
            <a:pPr lvl="1"/>
            <a:r>
              <a:rPr lang="en-US" dirty="0" smtClean="0"/>
              <a:t>Sample</a:t>
            </a:r>
          </a:p>
          <a:p>
            <a:pPr lvl="1"/>
            <a:endParaRPr lang="en-US" dirty="0" smtClean="0"/>
          </a:p>
          <a:p>
            <a:r>
              <a:rPr lang="en-US" dirty="0" smtClean="0"/>
              <a:t>There are usually tradeoffs between efficiency and the amount of information obtained.</a:t>
            </a:r>
          </a:p>
          <a:p>
            <a:endParaRPr lang="en-US" sz="1200" dirty="0" smtClean="0"/>
          </a:p>
          <a:p>
            <a:endParaRPr lang="en-US" dirty="0" smtClean="0"/>
          </a:p>
          <a:p>
            <a:endParaRPr lang="en-US" dirty="0" smtClean="0"/>
          </a:p>
          <a:p>
            <a:pPr lvl="1"/>
            <a:endParaRPr lang="en-US" dirty="0" smtClean="0"/>
          </a:p>
          <a:p>
            <a:pPr lvl="1"/>
            <a:endParaRPr lang="en-US" dirty="0" smtClean="0"/>
          </a:p>
          <a:p>
            <a:pPr lvl="1"/>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tall is the class?</a:t>
            </a:r>
            <a:endParaRPr lang="en-US" dirty="0"/>
          </a:p>
        </p:txBody>
      </p:sp>
      <p:sp>
        <p:nvSpPr>
          <p:cNvPr id="3" name="Content Placeholder 2"/>
          <p:cNvSpPr>
            <a:spLocks noGrp="1"/>
          </p:cNvSpPr>
          <p:nvPr>
            <p:ph idx="1"/>
          </p:nvPr>
        </p:nvSpPr>
        <p:spPr/>
        <p:txBody>
          <a:bodyPr/>
          <a:lstStyle/>
          <a:p>
            <a:r>
              <a:rPr lang="en-US" dirty="0" smtClean="0"/>
              <a:t>Look at the next sheet</a:t>
            </a:r>
          </a:p>
          <a:p>
            <a:pPr lvl="1"/>
            <a:r>
              <a:rPr lang="en-US" dirty="0"/>
              <a:t>Sampling ht. -class </a:t>
            </a:r>
            <a:r>
              <a:rPr lang="en-US" dirty="0" err="1" smtClean="0"/>
              <a:t>participat</a:t>
            </a:r>
            <a:endParaRPr lang="en-US" dirty="0" smtClean="0"/>
          </a:p>
          <a:p>
            <a:r>
              <a:rPr lang="en-US" dirty="0" smtClean="0"/>
              <a:t>Scroll right and look at the different sampling techniques</a:t>
            </a:r>
          </a:p>
          <a:p>
            <a:pPr lvl="1"/>
            <a:r>
              <a:rPr lang="en-US" dirty="0" smtClean="0"/>
              <a:t>Random</a:t>
            </a:r>
          </a:p>
          <a:p>
            <a:pPr lvl="1"/>
            <a:r>
              <a:rPr lang="en-US" dirty="0" smtClean="0"/>
              <a:t>Systematic</a:t>
            </a:r>
          </a:p>
          <a:p>
            <a:pPr lvl="1"/>
            <a:r>
              <a:rPr lang="en-US" dirty="0" smtClean="0"/>
              <a:t>Two-phase or Cluster</a:t>
            </a:r>
            <a:endParaRPr lang="en-US" dirty="0"/>
          </a:p>
        </p:txBody>
      </p:sp>
    </p:spTree>
    <p:extLst>
      <p:ext uri="{BB962C8B-B14F-4D97-AF65-F5344CB8AC3E}">
        <p14:creationId xmlns:p14="http://schemas.microsoft.com/office/powerpoint/2010/main" val="1034071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304800"/>
            <a:ext cx="8229600" cy="1143000"/>
          </a:xfrm>
        </p:spPr>
        <p:txBody>
          <a:bodyPr/>
          <a:lstStyle/>
          <a:p>
            <a:r>
              <a:rPr lang="en-US" dirty="0" smtClean="0"/>
              <a:t>How tall is the class?</a:t>
            </a:r>
          </a:p>
        </p:txBody>
      </p:sp>
      <p:sp>
        <p:nvSpPr>
          <p:cNvPr id="55299" name="Rectangle 3"/>
          <p:cNvSpPr>
            <a:spLocks noGrp="1" noChangeArrowheads="1"/>
          </p:cNvSpPr>
          <p:nvPr>
            <p:ph idx="1"/>
          </p:nvPr>
        </p:nvSpPr>
        <p:spPr/>
        <p:txBody>
          <a:bodyPr/>
          <a:lstStyle/>
          <a:p>
            <a:r>
              <a:rPr lang="en-US" dirty="0" smtClean="0"/>
              <a:t>Could we have measured everyone?</a:t>
            </a:r>
          </a:p>
          <a:p>
            <a:r>
              <a:rPr lang="en-US" dirty="0" smtClean="0"/>
              <a:t>Was it faster to use a sample?</a:t>
            </a:r>
          </a:p>
          <a:p>
            <a:r>
              <a:rPr lang="en-US" dirty="0" smtClean="0"/>
              <a:t>Was it faster to use a model?</a:t>
            </a:r>
          </a:p>
          <a:p>
            <a:pPr lvl="1"/>
            <a:r>
              <a:rPr lang="en-US" sz="3200" b="1" dirty="0" smtClean="0">
                <a:solidFill>
                  <a:schemeClr val="accent6">
                    <a:lumMod val="75000"/>
                  </a:schemeClr>
                </a:solidFill>
              </a:rPr>
              <a:t>What are the tradeoffs between the two?</a:t>
            </a:r>
          </a:p>
          <a:p>
            <a:endParaRPr lang="en-US" sz="1200" dirty="0" smtClean="0"/>
          </a:p>
          <a:p>
            <a:r>
              <a:rPr lang="en-US" dirty="0" smtClean="0"/>
              <a:t>What inferences can we make from of our class?</a:t>
            </a:r>
          </a:p>
          <a:p>
            <a:pPr eaLnBrk="1" hangingPunct="1"/>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29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29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29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29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2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 </a:t>
            </a:r>
            <a:r>
              <a:rPr lang="en-US" dirty="0" smtClean="0"/>
              <a:t>sample </a:t>
            </a:r>
            <a:r>
              <a:rPr lang="en-US" dirty="0"/>
              <a:t>-&gt; model -&gt; </a:t>
            </a:r>
            <a:r>
              <a:rPr lang="en-US" dirty="0" smtClean="0"/>
              <a:t>predict</a:t>
            </a:r>
          </a:p>
          <a:p>
            <a:endParaRPr lang="en-US" dirty="0"/>
          </a:p>
          <a:p>
            <a:endParaRPr lang="en-US" dirty="0" smtClean="0"/>
          </a:p>
          <a:p>
            <a:r>
              <a:rPr lang="en-US" dirty="0" smtClean="0"/>
              <a:t>Assumes no prior knowledge</a:t>
            </a:r>
          </a:p>
          <a:p>
            <a:pPr lvl="1"/>
            <a:r>
              <a:rPr lang="en-US" dirty="0" smtClean="0"/>
              <a:t>Or you can iterate and check your knowledge….. We’ll come back to this idea in the validation section</a:t>
            </a:r>
            <a:endParaRPr lang="en-US" dirty="0"/>
          </a:p>
        </p:txBody>
      </p:sp>
    </p:spTree>
    <p:extLst>
      <p:ext uri="{BB962C8B-B14F-4D97-AF65-F5344CB8AC3E}">
        <p14:creationId xmlns:p14="http://schemas.microsoft.com/office/powerpoint/2010/main" val="1049541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09600" y="381000"/>
            <a:ext cx="8001000" cy="2971800"/>
          </a:xfrm>
        </p:spPr>
        <p:txBody>
          <a:bodyPr/>
          <a:lstStyle/>
          <a:p>
            <a:pPr eaLnBrk="1" hangingPunct="1">
              <a:defRPr/>
            </a:pPr>
            <a:r>
              <a:rPr lang="en-US" sz="4000" b="1" smtClean="0">
                <a:solidFill>
                  <a:schemeClr val="bg1"/>
                </a:solidFill>
                <a:effectLst>
                  <a:outerShdw blurRad="38100" dist="38100" dir="2700000" algn="tl">
                    <a:srgbClr val="C0C0C0"/>
                  </a:outerShdw>
                </a:effectLst>
              </a:rPr>
              <a:t>Using Available Remotely Sensed Data to Develop an Unbiased and Representative Sampling Design</a:t>
            </a:r>
          </a:p>
        </p:txBody>
      </p:sp>
      <p:sp>
        <p:nvSpPr>
          <p:cNvPr id="13315" name="Rectangle 4"/>
          <p:cNvSpPr>
            <a:spLocks noChangeArrowheads="1"/>
          </p:cNvSpPr>
          <p:nvPr/>
        </p:nvSpPr>
        <p:spPr bwMode="auto">
          <a:xfrm>
            <a:off x="381000" y="4191000"/>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3600"/>
              <a:t>Conditioned Latin Hypercube Sampling</a:t>
            </a:r>
          </a:p>
        </p:txBody>
      </p:sp>
    </p:spTree>
    <p:extLst>
      <p:ext uri="{BB962C8B-B14F-4D97-AF65-F5344CB8AC3E}">
        <p14:creationId xmlns:p14="http://schemas.microsoft.com/office/powerpoint/2010/main" val="38445793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endParaRPr lang="en-US" altLang="en-US" smtClean="0"/>
          </a:p>
        </p:txBody>
      </p:sp>
      <p:pic>
        <p:nvPicPr>
          <p:cNvPr id="14339" name="Picture 4" descr="US_lo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10200"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5" descr="NDVI_wwatershed"/>
          <p:cNvPicPr>
            <a:picLocks noChangeAspect="1" noChangeArrowheads="1"/>
          </p:cNvPicPr>
          <p:nvPr/>
        </p:nvPicPr>
        <p:blipFill>
          <a:blip r:embed="rId4">
            <a:extLst>
              <a:ext uri="{28A0092B-C50C-407E-A947-70E740481C1C}">
                <a14:useLocalDpi xmlns:a14="http://schemas.microsoft.com/office/drawing/2010/main" val="0"/>
              </a:ext>
            </a:extLst>
          </a:blip>
          <a:srcRect t="8508" r="3448"/>
          <a:stretch>
            <a:fillRect/>
          </a:stretch>
        </p:blipFill>
        <p:spPr bwMode="auto">
          <a:xfrm>
            <a:off x="3581400" y="2743200"/>
            <a:ext cx="54102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3877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0"/>
            <a:ext cx="8229600" cy="1143000"/>
          </a:xfrm>
        </p:spPr>
        <p:txBody>
          <a:bodyPr/>
          <a:lstStyle/>
          <a:p>
            <a:pPr eaLnBrk="1" hangingPunct="1">
              <a:defRPr/>
            </a:pPr>
            <a:r>
              <a:rPr lang="en-US" smtClean="0">
                <a:solidFill>
                  <a:schemeClr val="bg1"/>
                </a:solidFill>
                <a:effectLst>
                  <a:outerShdw blurRad="38100" dist="38100" dir="2700000" algn="tl">
                    <a:srgbClr val="C0C0C0"/>
                  </a:outerShdw>
                </a:effectLst>
              </a:rPr>
              <a:t>One Project, Many Goals</a:t>
            </a:r>
          </a:p>
        </p:txBody>
      </p:sp>
      <p:sp>
        <p:nvSpPr>
          <p:cNvPr id="15363" name="Rectangle 3"/>
          <p:cNvSpPr>
            <a:spLocks noGrp="1" noChangeArrowheads="1"/>
          </p:cNvSpPr>
          <p:nvPr>
            <p:ph type="body" idx="1"/>
          </p:nvPr>
        </p:nvSpPr>
        <p:spPr>
          <a:xfrm>
            <a:off x="533400" y="1219200"/>
            <a:ext cx="8229600" cy="4525963"/>
          </a:xfrm>
        </p:spPr>
        <p:txBody>
          <a:bodyPr/>
          <a:lstStyle/>
          <a:p>
            <a:pPr eaLnBrk="1" hangingPunct="1"/>
            <a:r>
              <a:rPr lang="en-US" altLang="en-US" smtClean="0">
                <a:solidFill>
                  <a:schemeClr val="bg1"/>
                </a:solidFill>
              </a:rPr>
              <a:t>Lidar and Hyperspectral Imagery collected for DOE project</a:t>
            </a:r>
          </a:p>
          <a:p>
            <a:pPr eaLnBrk="1" hangingPunct="1"/>
            <a:r>
              <a:rPr lang="en-US" altLang="en-US" smtClean="0">
                <a:solidFill>
                  <a:schemeClr val="bg1"/>
                </a:solidFill>
              </a:rPr>
              <a:t>Goals</a:t>
            </a:r>
          </a:p>
          <a:p>
            <a:pPr lvl="1" eaLnBrk="1" hangingPunct="1"/>
            <a:r>
              <a:rPr lang="en-US" altLang="en-US" smtClean="0">
                <a:solidFill>
                  <a:schemeClr val="bg1"/>
                </a:solidFill>
              </a:rPr>
              <a:t>NRCS </a:t>
            </a:r>
          </a:p>
          <a:p>
            <a:pPr lvl="1" eaLnBrk="1" hangingPunct="1"/>
            <a:r>
              <a:rPr lang="en-US" altLang="en-US" smtClean="0">
                <a:solidFill>
                  <a:schemeClr val="bg1"/>
                </a:solidFill>
              </a:rPr>
              <a:t>ARS</a:t>
            </a:r>
          </a:p>
          <a:p>
            <a:pPr lvl="1" eaLnBrk="1" hangingPunct="1"/>
            <a:r>
              <a:rPr lang="en-US" altLang="en-US" smtClean="0">
                <a:solidFill>
                  <a:schemeClr val="bg1"/>
                </a:solidFill>
              </a:rPr>
              <a:t>WVU</a:t>
            </a:r>
          </a:p>
        </p:txBody>
      </p:sp>
      <p:grpSp>
        <p:nvGrpSpPr>
          <p:cNvPr id="2" name="Group 12"/>
          <p:cNvGrpSpPr>
            <a:grpSpLocks/>
          </p:cNvGrpSpPr>
          <p:nvPr/>
        </p:nvGrpSpPr>
        <p:grpSpPr bwMode="auto">
          <a:xfrm>
            <a:off x="2438400" y="1524000"/>
            <a:ext cx="6216650" cy="4662488"/>
            <a:chOff x="288" y="192"/>
            <a:chExt cx="3916" cy="2937"/>
          </a:xfrm>
        </p:grpSpPr>
        <p:pic>
          <p:nvPicPr>
            <p:cNvPr id="15379" name="Picture 11" descr="P6160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192"/>
              <a:ext cx="3916" cy="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0" name="Text Box 6"/>
            <p:cNvSpPr txBox="1">
              <a:spLocks noChangeArrowheads="1"/>
            </p:cNvSpPr>
            <p:nvPr/>
          </p:nvSpPr>
          <p:spPr bwMode="auto">
            <a:xfrm>
              <a:off x="288" y="2784"/>
              <a:ext cx="3906"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t>Coal bed methane extraction</a:t>
              </a:r>
            </a:p>
          </p:txBody>
        </p:sp>
      </p:grpSp>
      <p:grpSp>
        <p:nvGrpSpPr>
          <p:cNvPr id="3" name="Group 15"/>
          <p:cNvGrpSpPr>
            <a:grpSpLocks/>
          </p:cNvGrpSpPr>
          <p:nvPr/>
        </p:nvGrpSpPr>
        <p:grpSpPr bwMode="auto">
          <a:xfrm>
            <a:off x="609600" y="1066800"/>
            <a:ext cx="7251700" cy="5394325"/>
            <a:chOff x="288" y="624"/>
            <a:chExt cx="4568" cy="3398"/>
          </a:xfrm>
        </p:grpSpPr>
        <p:pic>
          <p:nvPicPr>
            <p:cNvPr id="15377" name="Picture 13" descr="IMG_35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 y="624"/>
              <a:ext cx="4520" cy="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8" name="Text Box 14"/>
            <p:cNvSpPr txBox="1">
              <a:spLocks noChangeArrowheads="1"/>
            </p:cNvSpPr>
            <p:nvPr/>
          </p:nvSpPr>
          <p:spPr bwMode="auto">
            <a:xfrm>
              <a:off x="288" y="3504"/>
              <a:ext cx="4560" cy="5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lvl="1" algn="l" eaLnBrk="1" hangingPunct="1">
                <a:spcBef>
                  <a:spcPct val="20000"/>
                </a:spcBef>
              </a:pPr>
              <a:r>
                <a:rPr lang="en-US" altLang="en-US" sz="2400"/>
                <a:t>ARS:  assess impact of roads on rangeland health</a:t>
              </a:r>
              <a:endParaRPr lang="en-US" altLang="en-US"/>
            </a:p>
          </p:txBody>
        </p:sp>
      </p:grpSp>
      <p:grpSp>
        <p:nvGrpSpPr>
          <p:cNvPr id="4" name="Group 10"/>
          <p:cNvGrpSpPr>
            <a:grpSpLocks/>
          </p:cNvGrpSpPr>
          <p:nvPr/>
        </p:nvGrpSpPr>
        <p:grpSpPr bwMode="auto">
          <a:xfrm>
            <a:off x="2667000" y="1295400"/>
            <a:ext cx="6248400" cy="4800600"/>
            <a:chOff x="1632" y="528"/>
            <a:chExt cx="3936" cy="3024"/>
          </a:xfrm>
        </p:grpSpPr>
        <p:pic>
          <p:nvPicPr>
            <p:cNvPr id="15375" name="Picture 8" descr="P61600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2" y="528"/>
              <a:ext cx="3893" cy="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Text Box 9"/>
            <p:cNvSpPr txBox="1">
              <a:spLocks noChangeArrowheads="1"/>
            </p:cNvSpPr>
            <p:nvPr/>
          </p:nvSpPr>
          <p:spPr bwMode="auto">
            <a:xfrm>
              <a:off x="1632" y="3168"/>
              <a:ext cx="3936"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t>Consv.: Sage grouse habitat</a:t>
              </a:r>
            </a:p>
          </p:txBody>
        </p:sp>
      </p:grpSp>
      <p:grpSp>
        <p:nvGrpSpPr>
          <p:cNvPr id="5" name="Group 17"/>
          <p:cNvGrpSpPr>
            <a:grpSpLocks/>
          </p:cNvGrpSpPr>
          <p:nvPr/>
        </p:nvGrpSpPr>
        <p:grpSpPr bwMode="auto">
          <a:xfrm>
            <a:off x="609600" y="1295400"/>
            <a:ext cx="6276975" cy="4660900"/>
            <a:chOff x="1584" y="588"/>
            <a:chExt cx="3954" cy="2936"/>
          </a:xfrm>
        </p:grpSpPr>
        <p:grpSp>
          <p:nvGrpSpPr>
            <p:cNvPr id="15371" name="Group 7"/>
            <p:cNvGrpSpPr>
              <a:grpSpLocks/>
            </p:cNvGrpSpPr>
            <p:nvPr/>
          </p:nvGrpSpPr>
          <p:grpSpPr bwMode="auto">
            <a:xfrm>
              <a:off x="1584" y="588"/>
              <a:ext cx="3954" cy="2936"/>
              <a:chOff x="1584" y="588"/>
              <a:chExt cx="3954" cy="2936"/>
            </a:xfrm>
          </p:grpSpPr>
          <p:pic>
            <p:nvPicPr>
              <p:cNvPr id="15373" name="Picture 4" descr="P82000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4" y="588"/>
                <a:ext cx="3888" cy="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4" name="Text Box 5"/>
              <p:cNvSpPr txBox="1">
                <a:spLocks noChangeArrowheads="1"/>
              </p:cNvSpPr>
              <p:nvPr/>
            </p:nvSpPr>
            <p:spPr bwMode="auto">
              <a:xfrm>
                <a:off x="1632" y="2928"/>
                <a:ext cx="3906" cy="5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t>Soil Survey: Information about badlands/misc. areas</a:t>
                </a:r>
              </a:p>
            </p:txBody>
          </p:sp>
        </p:grpSp>
        <p:pic>
          <p:nvPicPr>
            <p:cNvPr id="15372" name="Picture 16" descr="P6160044"/>
            <p:cNvPicPr>
              <a:picLocks noChangeAspect="1" noChangeArrowheads="1"/>
            </p:cNvPicPr>
            <p:nvPr/>
          </p:nvPicPr>
          <p:blipFill>
            <a:blip r:embed="rId6">
              <a:extLst>
                <a:ext uri="{28A0092B-C50C-407E-A947-70E740481C1C}">
                  <a14:useLocalDpi xmlns:a14="http://schemas.microsoft.com/office/drawing/2010/main" val="0"/>
                </a:ext>
              </a:extLst>
            </a:blip>
            <a:srcRect l="45645" t="43900" r="39125" b="38948"/>
            <a:stretch>
              <a:fillRect/>
            </a:stretch>
          </p:blipFill>
          <p:spPr bwMode="auto">
            <a:xfrm>
              <a:off x="1584" y="1440"/>
              <a:ext cx="1776" cy="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20"/>
          <p:cNvGrpSpPr>
            <a:grpSpLocks/>
          </p:cNvGrpSpPr>
          <p:nvPr/>
        </p:nvGrpSpPr>
        <p:grpSpPr bwMode="auto">
          <a:xfrm>
            <a:off x="1676400" y="1066800"/>
            <a:ext cx="6096000" cy="5181600"/>
            <a:chOff x="960" y="912"/>
            <a:chExt cx="3840" cy="3264"/>
          </a:xfrm>
        </p:grpSpPr>
        <p:pic>
          <p:nvPicPr>
            <p:cNvPr id="15369" name="Picture 18" descr="gen_slope"/>
            <p:cNvPicPr>
              <a:picLocks noChangeAspect="1" noChangeArrowheads="1"/>
            </p:cNvPicPr>
            <p:nvPr/>
          </p:nvPicPr>
          <p:blipFill>
            <a:blip r:embed="rId7">
              <a:extLst>
                <a:ext uri="{28A0092B-C50C-407E-A947-70E740481C1C}">
                  <a14:useLocalDpi xmlns:a14="http://schemas.microsoft.com/office/drawing/2010/main" val="0"/>
                </a:ext>
              </a:extLst>
            </a:blip>
            <a:srcRect l="11765" t="26767" r="9804" b="21718"/>
            <a:stretch>
              <a:fillRect/>
            </a:stretch>
          </p:blipFill>
          <p:spPr bwMode="auto">
            <a:xfrm>
              <a:off x="960" y="912"/>
              <a:ext cx="3840" cy="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0" name="Text Box 19"/>
            <p:cNvSpPr txBox="1">
              <a:spLocks noChangeArrowheads="1"/>
            </p:cNvSpPr>
            <p:nvPr/>
          </p:nvSpPr>
          <p:spPr bwMode="auto">
            <a:xfrm>
              <a:off x="960" y="3504"/>
              <a:ext cx="3840"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lvl="1" algn="l" eaLnBrk="1" hangingPunct="1">
                <a:spcBef>
                  <a:spcPct val="20000"/>
                </a:spcBef>
              </a:pPr>
              <a:r>
                <a:rPr lang="en-US" altLang="en-US"/>
                <a:t>WVU: assess hyperspectal imagery, model hydrology and test accuracy of Lidar</a:t>
              </a:r>
            </a:p>
            <a:p>
              <a:pPr lvl="1" algn="l" eaLnBrk="1" hangingPunct="1">
                <a:spcBef>
                  <a:spcPct val="20000"/>
                </a:spcBef>
                <a:buFontTx/>
                <a:buChar char="–"/>
              </a:pPr>
              <a:endParaRPr lang="en-US" altLang="en-US"/>
            </a:p>
          </p:txBody>
        </p:sp>
      </p:grpSp>
    </p:spTree>
    <p:extLst>
      <p:ext uri="{BB962C8B-B14F-4D97-AF65-F5344CB8AC3E}">
        <p14:creationId xmlns:p14="http://schemas.microsoft.com/office/powerpoint/2010/main" val="30374168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sz="4000" smtClean="0"/>
              <a:t>Many Goals – General Sampling</a:t>
            </a:r>
          </a:p>
        </p:txBody>
      </p:sp>
      <p:sp>
        <p:nvSpPr>
          <p:cNvPr id="16387" name="Rectangle 3"/>
          <p:cNvSpPr>
            <a:spLocks noGrp="1" noChangeArrowheads="1"/>
          </p:cNvSpPr>
          <p:nvPr>
            <p:ph type="body" sz="half" idx="1"/>
          </p:nvPr>
        </p:nvSpPr>
        <p:spPr>
          <a:xfrm>
            <a:off x="457200" y="1600200"/>
            <a:ext cx="8305800" cy="4525963"/>
          </a:xfrm>
          <a:solidFill>
            <a:srgbClr val="596085">
              <a:alpha val="74901"/>
            </a:srgbClr>
          </a:solidFill>
        </p:spPr>
        <p:txBody>
          <a:bodyPr/>
          <a:lstStyle/>
          <a:p>
            <a:pPr eaLnBrk="1" hangingPunct="1"/>
            <a:r>
              <a:rPr lang="en-US" altLang="en-US" sz="4000" smtClean="0"/>
              <a:t>Latin hypercube sampling (LHS), a stratified-random procedure, provides an efficient way of sampling variables from their distributions</a:t>
            </a:r>
          </a:p>
          <a:p>
            <a:pPr eaLnBrk="1" hangingPunct="1"/>
            <a:r>
              <a:rPr lang="en-US" altLang="en-US" sz="4000" smtClean="0"/>
              <a:t>Latin square with more dimensions</a:t>
            </a:r>
          </a:p>
        </p:txBody>
      </p:sp>
    </p:spTree>
    <p:extLst>
      <p:ext uri="{BB962C8B-B14F-4D97-AF65-F5344CB8AC3E}">
        <p14:creationId xmlns:p14="http://schemas.microsoft.com/office/powerpoint/2010/main" val="41029876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28600" y="304800"/>
            <a:ext cx="9144000" cy="1143000"/>
          </a:xfrm>
        </p:spPr>
        <p:txBody>
          <a:bodyPr/>
          <a:lstStyle/>
          <a:p>
            <a:pPr algn="l" eaLnBrk="1" hangingPunct="1"/>
            <a:r>
              <a:rPr lang="en-US" altLang="en-US" sz="4000" smtClean="0">
                <a:solidFill>
                  <a:schemeClr val="bg1"/>
                </a:solidFill>
              </a:rPr>
              <a:t>Latin Square</a:t>
            </a:r>
            <a:br>
              <a:rPr lang="en-US" altLang="en-US" sz="4000" smtClean="0">
                <a:solidFill>
                  <a:schemeClr val="bg1"/>
                </a:solidFill>
              </a:rPr>
            </a:br>
            <a:r>
              <a:rPr lang="en-US" altLang="en-US" sz="4000" smtClean="0">
                <a:solidFill>
                  <a:schemeClr val="bg1"/>
                </a:solidFill>
              </a:rPr>
              <a:t> (2 blocking factors: columns and rows)</a:t>
            </a:r>
          </a:p>
        </p:txBody>
      </p:sp>
      <p:graphicFrame>
        <p:nvGraphicFramePr>
          <p:cNvPr id="54275" name="Group 3"/>
          <p:cNvGraphicFramePr>
            <a:graphicFrameLocks noGrp="1"/>
          </p:cNvGraphicFramePr>
          <p:nvPr>
            <p:ph idx="1"/>
            <p:extLst>
              <p:ext uri="{D42A27DB-BD31-4B8C-83A1-F6EECF244321}">
                <p14:modId xmlns:p14="http://schemas.microsoft.com/office/powerpoint/2010/main" val="1116007632"/>
              </p:ext>
            </p:extLst>
          </p:nvPr>
        </p:nvGraphicFramePr>
        <p:xfrm>
          <a:off x="304800" y="2057400"/>
          <a:ext cx="8534400" cy="3743326"/>
        </p:xfrm>
        <a:graphic>
          <a:graphicData uri="http://schemas.openxmlformats.org/drawingml/2006/table">
            <a:tbl>
              <a:tblPr/>
              <a:tblGrid>
                <a:gridCol w="1406525"/>
                <a:gridCol w="1404938"/>
                <a:gridCol w="1406525"/>
                <a:gridCol w="1404937"/>
                <a:gridCol w="1404938"/>
                <a:gridCol w="1506537"/>
              </a:tblGrid>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Columns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731838">
                <a:tc row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Rows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trt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r>
              <a:tr h="6492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9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9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9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30257154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5"/>
          <p:cNvSpPr>
            <a:spLocks noChangeArrowheads="1"/>
          </p:cNvSpPr>
          <p:nvPr/>
        </p:nvSpPr>
        <p:spPr bwMode="auto">
          <a:xfrm>
            <a:off x="2209800" y="2209800"/>
            <a:ext cx="6400800" cy="3962400"/>
          </a:xfrm>
          <a:prstGeom prst="rect">
            <a:avLst/>
          </a:prstGeom>
          <a:solidFill>
            <a:srgbClr val="82CC6E"/>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35" name="Rectangle 2"/>
          <p:cNvSpPr>
            <a:spLocks noGrp="1" noChangeArrowheads="1"/>
          </p:cNvSpPr>
          <p:nvPr>
            <p:ph type="title"/>
          </p:nvPr>
        </p:nvSpPr>
        <p:spPr>
          <a:xfrm>
            <a:off x="228600" y="304800"/>
            <a:ext cx="9144000" cy="1143000"/>
          </a:xfrm>
        </p:spPr>
        <p:txBody>
          <a:bodyPr/>
          <a:lstStyle/>
          <a:p>
            <a:pPr algn="l" eaLnBrk="1" hangingPunct="1"/>
            <a:r>
              <a:rPr lang="en-US" altLang="en-US" sz="3200" smtClean="0">
                <a:solidFill>
                  <a:schemeClr val="bg1"/>
                </a:solidFill>
              </a:rPr>
              <a:t>How to apply treatments so that there’s no bias?</a:t>
            </a:r>
          </a:p>
        </p:txBody>
      </p:sp>
      <p:graphicFrame>
        <p:nvGraphicFramePr>
          <p:cNvPr id="73802" name="Group 74"/>
          <p:cNvGraphicFramePr>
            <a:graphicFrameLocks noGrp="1"/>
          </p:cNvGraphicFramePr>
          <p:nvPr>
            <p:ph type="tbl" idx="1"/>
          </p:nvPr>
        </p:nvGraphicFramePr>
        <p:xfrm>
          <a:off x="2590800" y="2286000"/>
          <a:ext cx="6019800" cy="3886200"/>
        </p:xfrm>
        <a:graphic>
          <a:graphicData uri="http://schemas.openxmlformats.org/drawingml/2006/table">
            <a:tbl>
              <a:tblPr/>
              <a:tblGrid>
                <a:gridCol w="1504950"/>
                <a:gridCol w="1504950"/>
                <a:gridCol w="1504950"/>
                <a:gridCol w="1504950"/>
              </a:tblGrid>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3804" name="Tree"/>
          <p:cNvSpPr>
            <a:spLocks noEditPoints="1" noChangeArrowheads="1"/>
          </p:cNvSpPr>
          <p:nvPr/>
        </p:nvSpPr>
        <p:spPr bwMode="auto">
          <a:xfrm>
            <a:off x="1143000" y="1752600"/>
            <a:ext cx="182880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5" name="Tree"/>
          <p:cNvSpPr>
            <a:spLocks noEditPoints="1" noChangeArrowheads="1"/>
          </p:cNvSpPr>
          <p:nvPr/>
        </p:nvSpPr>
        <p:spPr bwMode="auto">
          <a:xfrm>
            <a:off x="1066800" y="22098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6" name="Tree"/>
          <p:cNvSpPr>
            <a:spLocks noEditPoints="1" noChangeArrowheads="1"/>
          </p:cNvSpPr>
          <p:nvPr/>
        </p:nvSpPr>
        <p:spPr bwMode="auto">
          <a:xfrm>
            <a:off x="1143000" y="29718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7" name="Tree"/>
          <p:cNvSpPr>
            <a:spLocks noEditPoints="1" noChangeArrowheads="1"/>
          </p:cNvSpPr>
          <p:nvPr/>
        </p:nvSpPr>
        <p:spPr bwMode="auto">
          <a:xfrm>
            <a:off x="914400" y="38862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8" name="Tree"/>
          <p:cNvSpPr>
            <a:spLocks noEditPoints="1" noChangeArrowheads="1"/>
          </p:cNvSpPr>
          <p:nvPr/>
        </p:nvSpPr>
        <p:spPr bwMode="auto">
          <a:xfrm>
            <a:off x="990600" y="47244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10" name="Text Box 82"/>
          <p:cNvSpPr txBox="1">
            <a:spLocks noChangeArrowheads="1"/>
          </p:cNvSpPr>
          <p:nvPr/>
        </p:nvSpPr>
        <p:spPr bwMode="auto">
          <a:xfrm>
            <a:off x="2362200" y="1600200"/>
            <a:ext cx="6248400"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a:t>Distance from windbreak</a:t>
            </a:r>
          </a:p>
          <a:p>
            <a:pPr eaLnBrk="1" hangingPunct="1"/>
            <a:r>
              <a:rPr lang="en-US" altLang="en-US"/>
              <a:t>1x		2x		3x		4x</a:t>
            </a:r>
          </a:p>
        </p:txBody>
      </p:sp>
      <p:sp>
        <p:nvSpPr>
          <p:cNvPr id="73811" name="Text Box 83"/>
          <p:cNvSpPr txBox="1">
            <a:spLocks noChangeArrowheads="1"/>
          </p:cNvSpPr>
          <p:nvPr/>
        </p:nvSpPr>
        <p:spPr bwMode="auto">
          <a:xfrm>
            <a:off x="304800" y="2133600"/>
            <a:ext cx="2209800" cy="4022725"/>
          </a:xfrm>
          <a:prstGeom prst="rect">
            <a:avLst/>
          </a:prstGeom>
          <a:solidFill>
            <a:schemeClr val="bg1">
              <a:alpha val="7215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200"/>
              <a:t>Summit</a:t>
            </a:r>
          </a:p>
          <a:p>
            <a:pPr eaLnBrk="1" hangingPunct="1"/>
            <a:endParaRPr lang="en-US" altLang="en-US" sz="1600"/>
          </a:p>
          <a:p>
            <a:pPr eaLnBrk="1" hangingPunct="1"/>
            <a:endParaRPr lang="en-US" altLang="en-US" sz="1000"/>
          </a:p>
          <a:p>
            <a:pPr eaLnBrk="1" hangingPunct="1"/>
            <a:r>
              <a:rPr lang="en-US" altLang="en-US" sz="3200"/>
              <a:t>Shoulder</a:t>
            </a:r>
          </a:p>
          <a:p>
            <a:pPr eaLnBrk="1" hangingPunct="1"/>
            <a:endParaRPr lang="en-US" altLang="en-US" sz="3200"/>
          </a:p>
          <a:p>
            <a:pPr eaLnBrk="1" hangingPunct="1"/>
            <a:endParaRPr lang="en-US" altLang="en-US" sz="1000"/>
          </a:p>
          <a:p>
            <a:pPr eaLnBrk="1" hangingPunct="1"/>
            <a:r>
              <a:rPr lang="en-US" altLang="en-US" sz="3200"/>
              <a:t>Backslope</a:t>
            </a:r>
          </a:p>
          <a:p>
            <a:pPr eaLnBrk="1" hangingPunct="1"/>
            <a:endParaRPr lang="en-US" altLang="en-US" sz="3200"/>
          </a:p>
          <a:p>
            <a:pPr eaLnBrk="1" hangingPunct="1"/>
            <a:endParaRPr lang="en-US" altLang="en-US" sz="1200"/>
          </a:p>
          <a:p>
            <a:pPr eaLnBrk="1" hangingPunct="1"/>
            <a:r>
              <a:rPr lang="en-US" altLang="en-US" sz="3200"/>
              <a:t>Footslope</a:t>
            </a:r>
          </a:p>
          <a:p>
            <a:pPr eaLnBrk="1" hangingPunct="1"/>
            <a:endParaRPr lang="en-US" altLang="en-US"/>
          </a:p>
        </p:txBody>
      </p:sp>
    </p:spTree>
    <p:extLst>
      <p:ext uri="{BB962C8B-B14F-4D97-AF65-F5344CB8AC3E}">
        <p14:creationId xmlns:p14="http://schemas.microsoft.com/office/powerpoint/2010/main" val="31751264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8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8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38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10" grpId="0" animBg="1"/>
      <p:bldP spid="738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7"/>
          <p:cNvSpPr>
            <a:spLocks noGrp="1" noChangeArrowheads="1"/>
          </p:cNvSpPr>
          <p:nvPr>
            <p:ph type="title"/>
          </p:nvPr>
        </p:nvSpPr>
        <p:spPr/>
        <p:txBody>
          <a:bodyPr/>
          <a:lstStyle/>
          <a:p>
            <a:pPr algn="l" eaLnBrk="1" hangingPunct="1"/>
            <a:r>
              <a:rPr lang="en-US" altLang="en-US" sz="4000" smtClean="0">
                <a:solidFill>
                  <a:schemeClr val="bg1"/>
                </a:solidFill>
              </a:rPr>
              <a:t>Latin Square</a:t>
            </a:r>
            <a:r>
              <a:rPr lang="en-US" altLang="en-US" sz="2800" smtClean="0">
                <a:solidFill>
                  <a:schemeClr val="bg1"/>
                </a:solidFill>
              </a:rPr>
              <a:t/>
            </a:r>
            <a:br>
              <a:rPr lang="en-US" altLang="en-US" sz="2800" smtClean="0">
                <a:solidFill>
                  <a:schemeClr val="bg1"/>
                </a:solidFill>
              </a:rPr>
            </a:br>
            <a:r>
              <a:rPr lang="en-US" altLang="en-US" sz="2800" smtClean="0">
                <a:solidFill>
                  <a:schemeClr val="bg1"/>
                </a:solidFill>
              </a:rPr>
              <a:t> observational – combinations of factors</a:t>
            </a:r>
          </a:p>
        </p:txBody>
      </p:sp>
      <p:graphicFrame>
        <p:nvGraphicFramePr>
          <p:cNvPr id="39260" name="Group 348"/>
          <p:cNvGraphicFramePr>
            <a:graphicFrameLocks noGrp="1"/>
          </p:cNvGraphicFramePr>
          <p:nvPr>
            <p:ph sz="half" idx="1"/>
          </p:nvPr>
        </p:nvGraphicFramePr>
        <p:xfrm>
          <a:off x="381000" y="1752600"/>
          <a:ext cx="8458200" cy="4157729"/>
        </p:xfrm>
        <a:graphic>
          <a:graphicData uri="http://schemas.openxmlformats.org/drawingml/2006/table">
            <a:tbl>
              <a:tblPr/>
              <a:tblGrid>
                <a:gridCol w="981075"/>
                <a:gridCol w="1804988"/>
                <a:gridCol w="1393825"/>
                <a:gridCol w="1392237"/>
                <a:gridCol w="1393825"/>
                <a:gridCol w="1492250"/>
              </a:tblGrid>
              <a:tr h="6444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slope</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518081">
                <a:tc row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LC </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0 - 2</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2 - 5</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5 - 9</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9 - 14</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8410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Pasture</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64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Crop</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80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Urban</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64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Wetland</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39262" name="Group 350"/>
          <p:cNvGraphicFramePr>
            <a:graphicFrameLocks noGrp="1"/>
          </p:cNvGraphicFramePr>
          <p:nvPr>
            <p:ph sz="half" idx="2"/>
          </p:nvPr>
        </p:nvGraphicFramePr>
        <p:xfrm>
          <a:off x="381000" y="1676400"/>
          <a:ext cx="8534400" cy="4214813"/>
        </p:xfrm>
        <a:graphic>
          <a:graphicData uri="http://schemas.openxmlformats.org/drawingml/2006/table">
            <a:tbl>
              <a:tblPr/>
              <a:tblGrid>
                <a:gridCol w="989013"/>
                <a:gridCol w="1822450"/>
                <a:gridCol w="1404937"/>
                <a:gridCol w="1406525"/>
                <a:gridCol w="1404938"/>
                <a:gridCol w="1506537"/>
              </a:tblGrid>
              <a:tr h="644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slope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574675">
                <a:tc row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LC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0 - 2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2 - 5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5 - 9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9 - 14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8422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Pasture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6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Crop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81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Urban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6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Wetland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39261" name="Text Box 349"/>
          <p:cNvSpPr txBox="1">
            <a:spLocks noChangeArrowheads="1"/>
          </p:cNvSpPr>
          <p:nvPr/>
        </p:nvSpPr>
        <p:spPr bwMode="auto">
          <a:xfrm>
            <a:off x="381000" y="457200"/>
            <a:ext cx="8534400" cy="1066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200"/>
              <a:t>Conditioned – only combinations that occur in reality are selected</a:t>
            </a:r>
          </a:p>
        </p:txBody>
      </p:sp>
    </p:spTree>
    <p:extLst>
      <p:ext uri="{BB962C8B-B14F-4D97-AF65-F5344CB8AC3E}">
        <p14:creationId xmlns:p14="http://schemas.microsoft.com/office/powerpoint/2010/main" val="24613024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2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6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defRPr/>
            </a:pPr>
            <a:r>
              <a:rPr lang="en-US" sz="4000" smtClean="0">
                <a:solidFill>
                  <a:schemeClr val="bg1"/>
                </a:solidFill>
                <a:effectLst>
                  <a:outerShdw blurRad="38100" dist="38100" dir="2700000" algn="tl">
                    <a:srgbClr val="C0C0C0"/>
                  </a:outerShdw>
                </a:effectLst>
              </a:rPr>
              <a:t>cLHS – conditioned Latin Hypercube Sampling</a:t>
            </a:r>
          </a:p>
        </p:txBody>
      </p:sp>
      <p:sp>
        <p:nvSpPr>
          <p:cNvPr id="20483" name="Rectangle 3"/>
          <p:cNvSpPr>
            <a:spLocks noGrp="1" noChangeArrowheads="1"/>
          </p:cNvSpPr>
          <p:nvPr>
            <p:ph type="body" idx="1"/>
          </p:nvPr>
        </p:nvSpPr>
        <p:spPr>
          <a:xfrm>
            <a:off x="457200" y="1600200"/>
            <a:ext cx="8305800" cy="4953000"/>
          </a:xfrm>
          <a:solidFill>
            <a:srgbClr val="596085">
              <a:alpha val="74901"/>
            </a:srgbClr>
          </a:solidFill>
        </p:spPr>
        <p:txBody>
          <a:bodyPr/>
          <a:lstStyle/>
          <a:p>
            <a:pPr eaLnBrk="1" hangingPunct="1">
              <a:lnSpc>
                <a:spcPct val="90000"/>
              </a:lnSpc>
            </a:pPr>
            <a:r>
              <a:rPr lang="en-US" altLang="en-US" dirty="0" smtClean="0">
                <a:solidFill>
                  <a:schemeClr val="bg1">
                    <a:lumMod val="75000"/>
                  </a:schemeClr>
                </a:solidFill>
              </a:rPr>
              <a:t>Optimization problem (how do we select samples in a way the best represents the environment)</a:t>
            </a:r>
          </a:p>
          <a:p>
            <a:pPr lvl="1" eaLnBrk="1" hangingPunct="1">
              <a:lnSpc>
                <a:spcPct val="90000"/>
              </a:lnSpc>
            </a:pPr>
            <a:r>
              <a:rPr lang="en-US" altLang="en-US" dirty="0" smtClean="0">
                <a:solidFill>
                  <a:schemeClr val="bg1">
                    <a:lumMod val="75000"/>
                  </a:schemeClr>
                </a:solidFill>
              </a:rPr>
              <a:t>Attach environmental covariates to </a:t>
            </a:r>
            <a:r>
              <a:rPr lang="en-US" altLang="en-US" dirty="0" err="1" smtClean="0">
                <a:solidFill>
                  <a:schemeClr val="bg1">
                    <a:lumMod val="75000"/>
                  </a:schemeClr>
                </a:solidFill>
              </a:rPr>
              <a:t>x,y</a:t>
            </a:r>
            <a:r>
              <a:rPr lang="en-US" altLang="en-US" dirty="0" smtClean="0">
                <a:solidFill>
                  <a:schemeClr val="bg1">
                    <a:lumMod val="75000"/>
                  </a:schemeClr>
                </a:solidFill>
              </a:rPr>
              <a:t> locations (points)</a:t>
            </a:r>
          </a:p>
          <a:p>
            <a:pPr lvl="1" eaLnBrk="1" hangingPunct="1">
              <a:lnSpc>
                <a:spcPct val="90000"/>
              </a:lnSpc>
            </a:pPr>
            <a:r>
              <a:rPr lang="en-US" altLang="en-US" dirty="0" smtClean="0">
                <a:solidFill>
                  <a:schemeClr val="bg1">
                    <a:lumMod val="75000"/>
                  </a:schemeClr>
                </a:solidFill>
              </a:rPr>
              <a:t>Select points at random and compare them to the real distribution then accept point or try again</a:t>
            </a:r>
          </a:p>
          <a:p>
            <a:pPr lvl="1" eaLnBrk="1" hangingPunct="1">
              <a:lnSpc>
                <a:spcPct val="90000"/>
              </a:lnSpc>
            </a:pPr>
            <a:r>
              <a:rPr lang="en-US" altLang="en-US" dirty="0" smtClean="0">
                <a:solidFill>
                  <a:schemeClr val="bg1">
                    <a:lumMod val="75000"/>
                  </a:schemeClr>
                </a:solidFill>
              </a:rPr>
              <a:t>Repeat (iterations to determine best fit of samples selected vs. environmental covariates)</a:t>
            </a:r>
          </a:p>
        </p:txBody>
      </p:sp>
    </p:spTree>
    <p:extLst>
      <p:ext uri="{BB962C8B-B14F-4D97-AF65-F5344CB8AC3E}">
        <p14:creationId xmlns:p14="http://schemas.microsoft.com/office/powerpoint/2010/main" val="29247189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9"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0" name="Rectangle 10"/>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1"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2" name="Rectangle 32"/>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3" name="Rectangle 35"/>
          <p:cNvSpPr>
            <a:spLocks noChangeArrowheads="1"/>
          </p:cNvSpPr>
          <p:nvPr/>
        </p:nvSpPr>
        <p:spPr bwMode="auto">
          <a:xfrm>
            <a:off x="0" y="2971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2" name="Group 40"/>
          <p:cNvGrpSpPr>
            <a:grpSpLocks/>
          </p:cNvGrpSpPr>
          <p:nvPr/>
        </p:nvGrpSpPr>
        <p:grpSpPr bwMode="auto">
          <a:xfrm>
            <a:off x="685800" y="0"/>
            <a:ext cx="8458200" cy="25660350"/>
            <a:chOff x="240" y="624"/>
            <a:chExt cx="5088" cy="16164"/>
          </a:xfrm>
        </p:grpSpPr>
        <p:grpSp>
          <p:nvGrpSpPr>
            <p:cNvPr id="3085" name="Group 39"/>
            <p:cNvGrpSpPr>
              <a:grpSpLocks/>
            </p:cNvGrpSpPr>
            <p:nvPr/>
          </p:nvGrpSpPr>
          <p:grpSpPr bwMode="auto">
            <a:xfrm>
              <a:off x="240" y="624"/>
              <a:ext cx="5088" cy="16164"/>
              <a:chOff x="240" y="624"/>
              <a:chExt cx="5088" cy="16164"/>
            </a:xfrm>
          </p:grpSpPr>
          <p:grpSp>
            <p:nvGrpSpPr>
              <p:cNvPr id="3086" name="Group 38"/>
              <p:cNvGrpSpPr>
                <a:grpSpLocks/>
              </p:cNvGrpSpPr>
              <p:nvPr/>
            </p:nvGrpSpPr>
            <p:grpSpPr bwMode="auto">
              <a:xfrm>
                <a:off x="240" y="624"/>
                <a:ext cx="5088" cy="16164"/>
                <a:chOff x="240" y="624"/>
                <a:chExt cx="5088" cy="16164"/>
              </a:xfrm>
            </p:grpSpPr>
            <p:grpSp>
              <p:nvGrpSpPr>
                <p:cNvPr id="3087" name="Group 37"/>
                <p:cNvGrpSpPr>
                  <a:grpSpLocks/>
                </p:cNvGrpSpPr>
                <p:nvPr/>
              </p:nvGrpSpPr>
              <p:grpSpPr bwMode="auto">
                <a:xfrm>
                  <a:off x="240" y="624"/>
                  <a:ext cx="5088" cy="16164"/>
                  <a:chOff x="240" y="624"/>
                  <a:chExt cx="5088" cy="16164"/>
                </a:xfrm>
              </p:grpSpPr>
              <p:grpSp>
                <p:nvGrpSpPr>
                  <p:cNvPr id="3089" name="Group 24"/>
                  <p:cNvGrpSpPr>
                    <a:grpSpLocks/>
                  </p:cNvGrpSpPr>
                  <p:nvPr/>
                </p:nvGrpSpPr>
                <p:grpSpPr bwMode="auto">
                  <a:xfrm>
                    <a:off x="240" y="624"/>
                    <a:ext cx="5088" cy="16164"/>
                    <a:chOff x="-2436" y="-29321"/>
                    <a:chExt cx="10731" cy="20066623"/>
                  </a:xfrm>
                </p:grpSpPr>
                <p:sp>
                  <p:nvSpPr>
                    <p:cNvPr id="3090" name="Text Box 4"/>
                    <p:cNvSpPr txBox="1">
                      <a:spLocks noChangeArrowheads="1"/>
                    </p:cNvSpPr>
                    <p:nvPr/>
                  </p:nvSpPr>
                  <p:spPr bwMode="auto">
                    <a:xfrm>
                      <a:off x="-2436" y="-29321"/>
                      <a:ext cx="10731" cy="20066623"/>
                    </a:xfrm>
                    <a:prstGeom prst="rect">
                      <a:avLst/>
                    </a:prstGeom>
                    <a:solidFill>
                      <a:srgbClr val="B9BDD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t> </a:t>
                      </a:r>
                      <a:r>
                        <a:rPr lang="en-US" altLang="en-US" sz="2000" b="1" dirty="0"/>
                        <a:t>Conditioned Latin hypercube sampling </a:t>
                      </a:r>
                    </a:p>
                    <a:p>
                      <a:pPr eaLnBrk="1" hangingPunct="1"/>
                      <a:endParaRPr lang="en-US" altLang="en-US" sz="2000" dirty="0"/>
                    </a:p>
                    <a:p>
                      <a:pPr algn="l" eaLnBrk="1" hangingPunct="1"/>
                      <a:r>
                        <a:rPr lang="en-US" altLang="en-US" dirty="0"/>
                        <a:t>Conditioned LHS is an optimization problem: given </a:t>
                      </a:r>
                      <a:r>
                        <a:rPr lang="en-US" altLang="en-US" i="1" dirty="0"/>
                        <a:t>N </a:t>
                      </a:r>
                      <a:r>
                        <a:rPr lang="en-US" altLang="en-US" dirty="0"/>
                        <a:t>sites with ancillary data (</a:t>
                      </a:r>
                      <a:r>
                        <a:rPr lang="en-US" altLang="en-US" i="1" dirty="0"/>
                        <a:t>X</a:t>
                      </a:r>
                      <a:r>
                        <a:rPr lang="en-US" altLang="en-US" dirty="0"/>
                        <a:t>), select </a:t>
                      </a:r>
                      <a:r>
                        <a:rPr lang="en-US" altLang="en-US" i="1" dirty="0"/>
                        <a:t>n </a:t>
                      </a:r>
                      <a:r>
                        <a:rPr lang="en-US" altLang="en-US" dirty="0"/>
                        <a:t>sample sites (</a:t>
                      </a:r>
                      <a:r>
                        <a:rPr lang="en-US" altLang="en-US" i="1" dirty="0"/>
                        <a:t>n </a:t>
                      </a:r>
                      <a:r>
                        <a:rPr lang="en-US" altLang="en-US" dirty="0"/>
                        <a:t>&lt;&lt; </a:t>
                      </a:r>
                      <a:r>
                        <a:rPr lang="en-US" altLang="en-US" i="1" dirty="0"/>
                        <a:t>N</a:t>
                      </a:r>
                      <a:r>
                        <a:rPr lang="en-US" altLang="en-US" dirty="0"/>
                        <a:t>) so that the sampled sites </a:t>
                      </a:r>
                      <a:r>
                        <a:rPr lang="en-US" altLang="en-US" i="1" dirty="0"/>
                        <a:t>x </a:t>
                      </a:r>
                      <a:r>
                        <a:rPr lang="en-US" altLang="en-US" dirty="0"/>
                        <a:t>form a Latin hypercube, or the multivariate distribution of </a:t>
                      </a:r>
                      <a:r>
                        <a:rPr lang="en-US" altLang="en-US" i="1" dirty="0"/>
                        <a:t>X </a:t>
                      </a:r>
                      <a:r>
                        <a:rPr lang="en-US" altLang="en-US" dirty="0"/>
                        <a:t>is maximally stratified. </a:t>
                      </a:r>
                    </a:p>
                    <a:p>
                      <a:pPr algn="l" eaLnBrk="1" hangingPunct="1"/>
                      <a:r>
                        <a:rPr lang="en-US" altLang="en-US" dirty="0"/>
                        <a:t>For continuous variables, first we define the sample size </a:t>
                      </a:r>
                      <a:r>
                        <a:rPr lang="en-US" altLang="en-US" i="1" dirty="0"/>
                        <a:t>n</a:t>
                      </a:r>
                      <a:r>
                        <a:rPr lang="en-US" altLang="en-US" dirty="0"/>
                        <a:t>. Each component of </a:t>
                      </a:r>
                      <a:r>
                        <a:rPr lang="en-US" altLang="en-US" i="1" dirty="0"/>
                        <a:t>X </a:t>
                      </a:r>
                      <a:r>
                        <a:rPr lang="en-US" altLang="en-US" dirty="0"/>
                        <a:t>(size </a:t>
                      </a:r>
                      <a:r>
                        <a:rPr lang="en-US" altLang="en-US" i="1" dirty="0"/>
                        <a:t>N × k</a:t>
                      </a:r>
                      <a:r>
                        <a:rPr lang="en-US" altLang="en-US" dirty="0"/>
                        <a:t>) is divided into </a:t>
                      </a:r>
                      <a:r>
                        <a:rPr lang="en-US" altLang="en-US" i="1" dirty="0"/>
                        <a:t>n </a:t>
                      </a:r>
                      <a:r>
                        <a:rPr lang="en-US" altLang="en-US" dirty="0"/>
                        <a:t>equally probable strata based on their distribution, and </a:t>
                      </a:r>
                      <a:r>
                        <a:rPr lang="en-US" altLang="en-US" i="1" dirty="0"/>
                        <a:t>x </a:t>
                      </a:r>
                      <a:r>
                        <a:rPr lang="en-US" altLang="en-US" dirty="0"/>
                        <a:t>(size </a:t>
                      </a:r>
                      <a:r>
                        <a:rPr lang="en-US" altLang="en-US" i="1" dirty="0"/>
                        <a:t>n × k</a:t>
                      </a:r>
                      <a:r>
                        <a:rPr lang="en-US" altLang="en-US" dirty="0"/>
                        <a:t>) is a sub-sample of </a:t>
                      </a:r>
                      <a:r>
                        <a:rPr lang="en-US" altLang="en-US" i="1" dirty="0"/>
                        <a:t>X</a:t>
                      </a:r>
                      <a:r>
                        <a:rPr lang="en-US" altLang="en-US" dirty="0"/>
                        <a:t>. We define matrix η which counts the number of </a:t>
                      </a:r>
                      <a:r>
                        <a:rPr lang="en-US" altLang="en-US" i="1" dirty="0"/>
                        <a:t>x </a:t>
                      </a:r>
                      <a:r>
                        <a:rPr lang="en-US" altLang="en-US" dirty="0"/>
                        <a:t>that fall into each of the defined stratum: </a:t>
                      </a:r>
                    </a:p>
                    <a:p>
                      <a:pPr algn="l" eaLnBrk="1" hangingPunct="1"/>
                      <a:endParaRPr lang="en-US" altLang="en-US" dirty="0"/>
                    </a:p>
                    <a:p>
                      <a:pPr eaLnBrk="1" hangingPunct="1"/>
                      <a:endParaRPr lang="en-US" altLang="en-US" i="1" dirty="0"/>
                    </a:p>
                    <a:p>
                      <a:pPr eaLnBrk="1" hangingPunct="1"/>
                      <a:endParaRPr lang="en-US" altLang="en-US" i="1" dirty="0"/>
                    </a:p>
                    <a:p>
                      <a:pPr eaLnBrk="1" hangingPunct="1"/>
                      <a:endParaRPr lang="en-US" altLang="en-US" i="1" dirty="0"/>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r>
                        <a:rPr lang="en-US" altLang="en-US" dirty="0"/>
                        <a:t>where the rows represent the strata </a:t>
                      </a:r>
                      <a:r>
                        <a:rPr lang="en-US" altLang="en-US" i="1" dirty="0"/>
                        <a:t>s</a:t>
                      </a:r>
                      <a:r>
                        <a:rPr lang="en-US" altLang="en-US" baseline="-25000" dirty="0"/>
                        <a:t>1</a:t>
                      </a:r>
                      <a:r>
                        <a:rPr lang="en-US" altLang="en-US" dirty="0"/>
                        <a:t>, … </a:t>
                      </a:r>
                      <a:r>
                        <a:rPr lang="en-US" altLang="en-US" i="1" dirty="0" err="1"/>
                        <a:t>s</a:t>
                      </a:r>
                      <a:r>
                        <a:rPr lang="en-US" altLang="en-US" i="1" baseline="-25000" dirty="0" err="1"/>
                        <a:t>n</a:t>
                      </a:r>
                      <a:r>
                        <a:rPr lang="en-US" altLang="en-US" i="1" dirty="0"/>
                        <a:t> </a:t>
                      </a:r>
                      <a:r>
                        <a:rPr lang="en-US" altLang="en-US" dirty="0"/>
                        <a:t>and the columns represents variable </a:t>
                      </a:r>
                      <a:r>
                        <a:rPr lang="en-US" altLang="en-US" i="1" dirty="0"/>
                        <a:t>X</a:t>
                      </a:r>
                      <a:r>
                        <a:rPr lang="en-US" altLang="en-US" baseline="-25000" dirty="0"/>
                        <a:t>1</a:t>
                      </a:r>
                      <a:r>
                        <a:rPr lang="en-US" altLang="en-US" dirty="0"/>
                        <a:t>, … </a:t>
                      </a:r>
                      <a:r>
                        <a:rPr lang="en-US" altLang="en-US" i="1" dirty="0" err="1"/>
                        <a:t>X</a:t>
                      </a:r>
                      <a:r>
                        <a:rPr lang="en-US" altLang="en-US" baseline="-25000" dirty="0" err="1"/>
                        <a:t>k</a:t>
                      </a:r>
                      <a:r>
                        <a:rPr lang="en-US" altLang="en-US" dirty="0"/>
                        <a:t>. </a:t>
                      </a:r>
                    </a:p>
                    <a:p>
                      <a:pPr algn="l" eaLnBrk="1" hangingPunct="1"/>
                      <a:endParaRPr lang="en-US" altLang="en-US" dirty="0"/>
                    </a:p>
                    <a:p>
                      <a:pPr algn="l" eaLnBrk="1" hangingPunct="1"/>
                      <a:r>
                        <a:rPr lang="en-US" altLang="en-US" dirty="0"/>
                        <a:t>A true LHS will have values of 1 for all cells of matrix η. The challenge is to find </a:t>
                      </a:r>
                      <a:r>
                        <a:rPr lang="en-US" altLang="en-US" i="1" dirty="0"/>
                        <a:t>x </a:t>
                      </a:r>
                      <a:r>
                        <a:rPr lang="en-US" altLang="en-US" dirty="0"/>
                        <a:t>that has the value of η close or equal to 1. </a:t>
                      </a:r>
                    </a:p>
                    <a:p>
                      <a:pPr algn="l" eaLnBrk="1" hangingPunct="1"/>
                      <a:endParaRPr lang="en-US" altLang="en-US" dirty="0"/>
                    </a:p>
                    <a:p>
                      <a:pPr algn="l" eaLnBrk="1" hangingPunct="1"/>
                      <a:r>
                        <a:rPr lang="en-US" altLang="en-US" dirty="0"/>
                        <a:t>The </a:t>
                      </a:r>
                      <a:r>
                        <a:rPr lang="en-US" altLang="en-US" dirty="0" err="1"/>
                        <a:t>cLHS</a:t>
                      </a:r>
                      <a:r>
                        <a:rPr lang="en-US" altLang="en-US" dirty="0"/>
                        <a:t> </a:t>
                      </a:r>
                      <a:r>
                        <a:rPr lang="en-US" altLang="en-US" dirty="0" smtClean="0"/>
                        <a:t>algorithm (from </a:t>
                      </a:r>
                      <a:r>
                        <a:rPr lang="en-US" altLang="en-US" dirty="0" err="1" smtClean="0"/>
                        <a:t>Matlab</a:t>
                      </a:r>
                      <a:r>
                        <a:rPr lang="en-US" altLang="en-US" dirty="0" smtClean="0"/>
                        <a:t> </a:t>
                      </a:r>
                      <a:r>
                        <a:rPr lang="en-US" altLang="en-US" dirty="0" err="1" smtClean="0"/>
                        <a:t>vervsion</a:t>
                      </a:r>
                      <a:r>
                        <a:rPr lang="en-US" altLang="en-US" dirty="0" smtClean="0"/>
                        <a:t>) </a:t>
                      </a:r>
                      <a:r>
                        <a:rPr lang="en-US" altLang="en-US" dirty="0"/>
                        <a:t>as follows: </a:t>
                      </a:r>
                    </a:p>
                    <a:p>
                      <a:pPr algn="l" eaLnBrk="1" hangingPunct="1"/>
                      <a:r>
                        <a:rPr lang="en-US" altLang="en-US" dirty="0"/>
                        <a:t>(1) Divide the quantile distribution of </a:t>
                      </a:r>
                      <a:r>
                        <a:rPr lang="en-US" altLang="en-US" i="1" dirty="0"/>
                        <a:t>X </a:t>
                      </a:r>
                      <a:r>
                        <a:rPr lang="en-US" altLang="en-US" dirty="0"/>
                        <a:t>into </a:t>
                      </a:r>
                      <a:r>
                        <a:rPr lang="en-US" altLang="en-US" i="1" dirty="0"/>
                        <a:t>η </a:t>
                      </a:r>
                      <a:r>
                        <a:rPr lang="en-US" altLang="en-US" dirty="0"/>
                        <a:t>strata, and calculate the quantile distribution for each of the variables, </a:t>
                      </a:r>
                      <a:r>
                        <a:rPr lang="en-US" altLang="en-US" dirty="0" err="1"/>
                        <a:t>q</a:t>
                      </a:r>
                      <a:r>
                        <a:rPr lang="en-US" altLang="en-US" baseline="30000" dirty="0" err="1"/>
                        <a:t>i</a:t>
                      </a:r>
                      <a:r>
                        <a:rPr lang="en-US" altLang="en-US" baseline="-25000" dirty="0" err="1"/>
                        <a:t>j</a:t>
                      </a:r>
                      <a:r>
                        <a:rPr lang="en-US" altLang="en-US" dirty="0"/>
                        <a:t>,..., q</a:t>
                      </a:r>
                      <a:r>
                        <a:rPr lang="en-US" altLang="en-US" baseline="30000" dirty="0"/>
                        <a:t>i+1</a:t>
                      </a:r>
                      <a:r>
                        <a:rPr lang="en-US" altLang="en-US" baseline="-25000" dirty="0"/>
                        <a:t>j</a:t>
                      </a:r>
                      <a:r>
                        <a:rPr lang="en-US" altLang="en-US" dirty="0"/>
                        <a:t> , for </a:t>
                      </a:r>
                      <a:r>
                        <a:rPr lang="en-US" altLang="en-US" i="1" dirty="0"/>
                        <a:t>j </a:t>
                      </a:r>
                      <a:r>
                        <a:rPr lang="en-US" altLang="en-US" dirty="0"/>
                        <a:t>=1, .. </a:t>
                      </a:r>
                      <a:r>
                        <a:rPr lang="en-US" altLang="en-US" i="1" dirty="0"/>
                        <a:t>k</a:t>
                      </a:r>
                      <a:r>
                        <a:rPr lang="en-US" altLang="en-US" dirty="0"/>
                        <a:t>, and </a:t>
                      </a:r>
                      <a:r>
                        <a:rPr lang="en-US" altLang="en-US" i="1" dirty="0" err="1"/>
                        <a:t>i</a:t>
                      </a:r>
                      <a:r>
                        <a:rPr lang="en-US" altLang="en-US" i="1" dirty="0"/>
                        <a:t> </a:t>
                      </a:r>
                      <a:r>
                        <a:rPr lang="en-US" altLang="en-US" dirty="0"/>
                        <a:t>= 1, .. </a:t>
                      </a:r>
                      <a:r>
                        <a:rPr lang="en-US" altLang="en-US" i="1" dirty="0"/>
                        <a:t>n</a:t>
                      </a:r>
                      <a:r>
                        <a:rPr lang="en-US" altLang="en-US" dirty="0"/>
                        <a:t>+1. Calculate </a:t>
                      </a:r>
                      <a:r>
                        <a:rPr lang="en-US" altLang="en-US" b="1" dirty="0"/>
                        <a:t>C</a:t>
                      </a:r>
                      <a:r>
                        <a:rPr lang="en-US" altLang="en-US" dirty="0"/>
                        <a:t>, the correlation matrix for </a:t>
                      </a:r>
                      <a:r>
                        <a:rPr lang="en-US" altLang="en-US" i="1" dirty="0"/>
                        <a:t>X</a:t>
                      </a:r>
                      <a:r>
                        <a:rPr lang="en-US" altLang="en-US" dirty="0"/>
                        <a:t>. </a:t>
                      </a:r>
                    </a:p>
                    <a:p>
                      <a:pPr algn="l" eaLnBrk="1" hangingPunct="1"/>
                      <a:endParaRPr lang="en-US" altLang="en-US" dirty="0"/>
                    </a:p>
                    <a:p>
                      <a:pPr algn="l" eaLnBrk="1" hangingPunct="1"/>
                      <a:r>
                        <a:rPr lang="en-US" altLang="en-US" dirty="0"/>
                        <a:t>(2) Pick </a:t>
                      </a:r>
                      <a:r>
                        <a:rPr lang="en-US" altLang="en-US" i="1" dirty="0"/>
                        <a:t>n </a:t>
                      </a:r>
                      <a:r>
                        <a:rPr lang="en-US" altLang="en-US" dirty="0"/>
                        <a:t>random samples from </a:t>
                      </a:r>
                      <a:r>
                        <a:rPr lang="en-US" altLang="en-US" i="1" dirty="0"/>
                        <a:t>N</a:t>
                      </a:r>
                      <a:r>
                        <a:rPr lang="en-US" altLang="en-US" dirty="0"/>
                        <a:t>,</a:t>
                      </a:r>
                      <a:r>
                        <a:rPr lang="en-US" altLang="en-US" i="1" dirty="0"/>
                        <a:t>. x </a:t>
                      </a:r>
                      <a:r>
                        <a:rPr lang="en-US" altLang="en-US" dirty="0"/>
                        <a:t>(</a:t>
                      </a:r>
                      <a:r>
                        <a:rPr lang="en-US" altLang="en-US" i="1" dirty="0" err="1"/>
                        <a:t>i</a:t>
                      </a:r>
                      <a:r>
                        <a:rPr lang="en-US" altLang="en-US" i="1" dirty="0"/>
                        <a:t> </a:t>
                      </a:r>
                      <a:r>
                        <a:rPr lang="en-US" altLang="en-US" dirty="0"/>
                        <a:t>= 1, … </a:t>
                      </a:r>
                      <a:r>
                        <a:rPr lang="en-US" altLang="en-US" i="1" dirty="0"/>
                        <a:t>n</a:t>
                      </a:r>
                      <a:r>
                        <a:rPr lang="en-US" altLang="en-US" dirty="0"/>
                        <a:t>) are the sampled sites and   </a:t>
                      </a:r>
                      <a:r>
                        <a:rPr lang="en-US" altLang="en-US" i="1" dirty="0"/>
                        <a:t>r </a:t>
                      </a:r>
                      <a:r>
                        <a:rPr lang="en-US" altLang="en-US" dirty="0"/>
                        <a:t>(</a:t>
                      </a:r>
                      <a:r>
                        <a:rPr lang="en-US" altLang="en-US" i="1" dirty="0" err="1"/>
                        <a:t>i</a:t>
                      </a:r>
                      <a:r>
                        <a:rPr lang="en-US" altLang="en-US" i="1" dirty="0"/>
                        <a:t> </a:t>
                      </a:r>
                      <a:r>
                        <a:rPr lang="en-US" altLang="en-US" dirty="0"/>
                        <a:t>= 1, … </a:t>
                      </a:r>
                      <a:r>
                        <a:rPr lang="en-US" altLang="en-US" i="1" dirty="0"/>
                        <a:t>N </a:t>
                      </a:r>
                      <a:r>
                        <a:rPr lang="en-US" altLang="en-US" dirty="0"/>
                        <a:t>– </a:t>
                      </a:r>
                      <a:r>
                        <a:rPr lang="en-US" altLang="en-US" i="1" dirty="0"/>
                        <a:t>n</a:t>
                      </a:r>
                      <a:r>
                        <a:rPr lang="en-US" altLang="en-US" dirty="0"/>
                        <a:t>) is the reservoir or </a:t>
                      </a:r>
                      <a:r>
                        <a:rPr lang="en-US" altLang="en-US" dirty="0" err="1"/>
                        <a:t>unsampled</a:t>
                      </a:r>
                      <a:r>
                        <a:rPr lang="en-US" altLang="en-US" dirty="0"/>
                        <a:t> sites. </a:t>
                      </a:r>
                    </a:p>
                    <a:p>
                      <a:pPr lvl="1" algn="l" eaLnBrk="1" hangingPunct="1"/>
                      <a:r>
                        <a:rPr lang="en-US" altLang="en-US" dirty="0"/>
                        <a:t>Calculate </a:t>
                      </a:r>
                      <a:r>
                        <a:rPr lang="en-US" altLang="en-US" b="1" dirty="0"/>
                        <a:t>T</a:t>
                      </a:r>
                      <a:r>
                        <a:rPr lang="en-US" altLang="en-US" dirty="0"/>
                        <a:t>, the correlation matrix of </a:t>
                      </a:r>
                      <a:r>
                        <a:rPr lang="en-US" altLang="en-US" i="1" dirty="0"/>
                        <a:t>x</a:t>
                      </a:r>
                      <a:r>
                        <a:rPr lang="en-US" altLang="en-US" dirty="0"/>
                        <a:t>. </a:t>
                      </a:r>
                    </a:p>
                    <a:p>
                      <a:pPr lvl="1" algn="l" eaLnBrk="1" hangingPunct="1"/>
                      <a:endParaRPr lang="en-US" altLang="en-US" dirty="0"/>
                    </a:p>
                    <a:p>
                      <a:pPr algn="l" eaLnBrk="1" hangingPunct="1"/>
                      <a:r>
                        <a:rPr lang="en-US" altLang="en-US" dirty="0"/>
                        <a:t>(3) Calculate the objective function: </a:t>
                      </a:r>
                    </a:p>
                    <a:p>
                      <a:pPr lvl="1" algn="l" eaLnBrk="1" hangingPunct="1"/>
                      <a:r>
                        <a:rPr lang="en-US" altLang="en-US" dirty="0"/>
                        <a:t>For continuous variables: </a:t>
                      </a:r>
                    </a:p>
                    <a:p>
                      <a:pPr algn="l" eaLnBrk="1" hangingPunct="1"/>
                      <a:endParaRPr lang="en-US" altLang="en-US" dirty="0"/>
                    </a:p>
                    <a:p>
                      <a:pPr algn="l" eaLnBrk="1" hangingPunct="1"/>
                      <a:endParaRPr lang="en-US" altLang="en-US" dirty="0"/>
                    </a:p>
                    <a:p>
                      <a:pPr eaLnBrk="1" hangingPunct="1"/>
                      <a:r>
                        <a:rPr lang="en-US" altLang="en-US" dirty="0"/>
                        <a:t>,</a:t>
                      </a:r>
                    </a:p>
                    <a:p>
                      <a:pPr algn="l" eaLnBrk="1" hangingPunct="1"/>
                      <a:r>
                        <a:rPr lang="en-US" altLang="en-US" dirty="0"/>
                        <a:t>where </a:t>
                      </a:r>
                    </a:p>
                    <a:p>
                      <a:pPr algn="l" eaLnBrk="1" hangingPunct="1"/>
                      <a:endParaRPr lang="en-US" altLang="en-US" dirty="0"/>
                    </a:p>
                    <a:p>
                      <a:pPr algn="l" eaLnBrk="1" hangingPunct="1"/>
                      <a:endParaRPr lang="en-US" altLang="en-US" dirty="0"/>
                    </a:p>
                    <a:p>
                      <a:pPr algn="l" eaLnBrk="1" hangingPunct="1"/>
                      <a:r>
                        <a:rPr lang="en-US" altLang="en-US" dirty="0"/>
                        <a:t>is the number of </a:t>
                      </a:r>
                      <a:r>
                        <a:rPr lang="en-US" altLang="en-US" i="1" dirty="0" err="1"/>
                        <a:t>xj</a:t>
                      </a:r>
                      <a:r>
                        <a:rPr lang="en-US" altLang="en-US" i="1" dirty="0"/>
                        <a:t> </a:t>
                      </a:r>
                      <a:r>
                        <a:rPr lang="en-US" altLang="en-US" dirty="0"/>
                        <a:t>that fall in between quantiles (</a:t>
                      </a:r>
                      <a:r>
                        <a:rPr lang="en-US" altLang="en-US" dirty="0" err="1"/>
                        <a:t>q</a:t>
                      </a:r>
                      <a:r>
                        <a:rPr lang="en-US" altLang="en-US" baseline="30000" dirty="0" err="1"/>
                        <a:t>i</a:t>
                      </a:r>
                      <a:r>
                        <a:rPr lang="en-US" altLang="en-US" baseline="-25000" dirty="0" err="1"/>
                        <a:t>j</a:t>
                      </a:r>
                      <a:r>
                        <a:rPr lang="en-US" altLang="en-US" i="1" baseline="-25000" dirty="0"/>
                        <a:t> </a:t>
                      </a:r>
                      <a:r>
                        <a:rPr lang="en-US" altLang="en-US" dirty="0"/>
                        <a:t>and</a:t>
                      </a:r>
                      <a:r>
                        <a:rPr lang="en-US" altLang="en-US" i="1" dirty="0"/>
                        <a:t>qi</a:t>
                      </a:r>
                      <a:r>
                        <a:rPr lang="en-US" altLang="en-US" dirty="0"/>
                        <a:t>+1j. </a:t>
                      </a:r>
                    </a:p>
                    <a:p>
                      <a:pPr algn="l" eaLnBrk="1" hangingPunct="1"/>
                      <a:r>
                        <a:rPr lang="en-US" altLang="en-US" dirty="0"/>
                        <a:t>To ensure that the correlation of the sampled variables will replicate the original data, we add another objective function: </a:t>
                      </a:r>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endParaRPr lang="en-US" altLang="en-US" dirty="0"/>
                    </a:p>
                    <a:p>
                      <a:pPr lvl="2" algn="l" eaLnBrk="1" hangingPunct="1"/>
                      <a:r>
                        <a:rPr lang="en-US" altLang="en-US" dirty="0"/>
                        <a:t>where </a:t>
                      </a:r>
                      <a:r>
                        <a:rPr lang="en-US" altLang="en-US" i="1" dirty="0"/>
                        <a:t>c </a:t>
                      </a:r>
                      <a:r>
                        <a:rPr lang="en-US" altLang="en-US" dirty="0"/>
                        <a:t>is the element of </a:t>
                      </a:r>
                      <a:r>
                        <a:rPr lang="en-US" altLang="en-US" b="1" dirty="0"/>
                        <a:t>C, </a:t>
                      </a:r>
                      <a:r>
                        <a:rPr lang="en-US" altLang="en-US" dirty="0"/>
                        <a:t>correlation matrix of </a:t>
                      </a:r>
                      <a:r>
                        <a:rPr lang="en-US" altLang="en-US" i="1" dirty="0"/>
                        <a:t>X</a:t>
                      </a:r>
                      <a:r>
                        <a:rPr lang="en-US" altLang="en-US" dirty="0"/>
                        <a:t>, and </a:t>
                      </a:r>
                      <a:r>
                        <a:rPr lang="en-US" altLang="en-US" i="1" dirty="0"/>
                        <a:t>t </a:t>
                      </a:r>
                      <a:r>
                        <a:rPr lang="en-US" altLang="en-US" dirty="0"/>
                        <a:t>is the equivalent element of </a:t>
                      </a:r>
                      <a:r>
                        <a:rPr lang="en-US" altLang="en-US" b="1" dirty="0"/>
                        <a:t>T, </a:t>
                      </a:r>
                      <a:r>
                        <a:rPr lang="en-US" altLang="en-US" dirty="0"/>
                        <a:t>correlation matrix of </a:t>
                      </a:r>
                      <a:r>
                        <a:rPr lang="en-US" altLang="en-US" i="1" dirty="0"/>
                        <a:t>x</a:t>
                      </a:r>
                      <a:r>
                        <a:rPr lang="en-US" altLang="en-US" dirty="0"/>
                        <a:t>. </a:t>
                      </a:r>
                    </a:p>
                    <a:p>
                      <a:pPr algn="l" eaLnBrk="1" hangingPunct="1"/>
                      <a:r>
                        <a:rPr lang="en-US" altLang="en-US" dirty="0"/>
                        <a:t>The overall objective function is: </a:t>
                      </a:r>
                    </a:p>
                    <a:p>
                      <a:pPr algn="l" eaLnBrk="1" hangingPunct="1"/>
                      <a:endParaRPr lang="en-US" altLang="en-US" dirty="0"/>
                    </a:p>
                    <a:p>
                      <a:pPr algn="l" eaLnBrk="1" hangingPunct="1"/>
                      <a:r>
                        <a:rPr lang="en-US" altLang="en-US" sz="2400" dirty="0"/>
                        <a:t>O = w</a:t>
                      </a:r>
                      <a:r>
                        <a:rPr lang="en-US" altLang="en-US" sz="2400" baseline="-25000" dirty="0"/>
                        <a:t>1</a:t>
                      </a:r>
                      <a:r>
                        <a:rPr lang="en-US" altLang="en-US" sz="2400" dirty="0"/>
                        <a:t>O</a:t>
                      </a:r>
                      <a:r>
                        <a:rPr lang="en-US" altLang="en-US" sz="2400" baseline="-25000" dirty="0"/>
                        <a:t>1 </a:t>
                      </a:r>
                      <a:r>
                        <a:rPr lang="en-US" altLang="en-US" sz="2400" dirty="0"/>
                        <a:t>+ w</a:t>
                      </a:r>
                      <a:r>
                        <a:rPr lang="en-US" altLang="en-US" sz="2400" baseline="-25000" dirty="0"/>
                        <a:t>2</a:t>
                      </a:r>
                      <a:r>
                        <a:rPr lang="en-US" altLang="en-US" sz="2400" dirty="0"/>
                        <a:t>O</a:t>
                      </a:r>
                      <a:r>
                        <a:rPr lang="en-US" altLang="en-US" sz="2400" baseline="-25000" dirty="0"/>
                        <a:t>2</a:t>
                      </a:r>
                    </a:p>
                    <a:p>
                      <a:pPr algn="l" eaLnBrk="1" hangingPunct="1"/>
                      <a:endParaRPr lang="en-US" altLang="en-US" sz="2400" baseline="-25000" dirty="0"/>
                    </a:p>
                    <a:p>
                      <a:pPr algn="l" eaLnBrk="1" hangingPunct="1"/>
                      <a:r>
                        <a:rPr lang="en-US" altLang="en-US" dirty="0"/>
                        <a:t>where </a:t>
                      </a:r>
                      <a:r>
                        <a:rPr lang="en-US" altLang="en-US" i="1" dirty="0"/>
                        <a:t>w </a:t>
                      </a:r>
                      <a:r>
                        <a:rPr lang="en-US" altLang="en-US" dirty="0"/>
                        <a:t>is the weight given to each component of the objective function, for general applications </a:t>
                      </a:r>
                      <a:r>
                        <a:rPr lang="en-US" altLang="en-US" i="1" dirty="0"/>
                        <a:t>w </a:t>
                      </a:r>
                      <a:r>
                        <a:rPr lang="en-US" altLang="en-US" dirty="0"/>
                        <a:t>is set to 1 for all components of the objective function. </a:t>
                      </a:r>
                    </a:p>
                    <a:p>
                      <a:pPr algn="l" eaLnBrk="1" hangingPunct="1"/>
                      <a:r>
                        <a:rPr lang="en-US" altLang="en-US" dirty="0"/>
                        <a:t>(4) Perform an annealing schedule (Press et al., 1992): </a:t>
                      </a:r>
                    </a:p>
                    <a:p>
                      <a:pPr algn="l" eaLnBrk="1" hangingPunct="1"/>
                      <a:endParaRPr lang="en-US" altLang="en-US" dirty="0"/>
                    </a:p>
                    <a:p>
                      <a:pPr algn="l" eaLnBrk="1" hangingPunct="1"/>
                      <a:r>
                        <a:rPr lang="en-US" altLang="en-US" sz="2400" i="1" dirty="0"/>
                        <a:t>Metro=</a:t>
                      </a:r>
                      <a:r>
                        <a:rPr lang="en-US" altLang="en-US" sz="2400" i="1" dirty="0" err="1"/>
                        <a:t>exp</a:t>
                      </a:r>
                      <a:r>
                        <a:rPr lang="en-US" altLang="en-US" sz="2400" i="1" dirty="0"/>
                        <a:t>[-</a:t>
                      </a:r>
                      <a:r>
                        <a:rPr lang="en-US" altLang="en-US" sz="2400" dirty="0"/>
                        <a:t>Δ0/T], </a:t>
                      </a:r>
                    </a:p>
                    <a:p>
                      <a:pPr algn="l" eaLnBrk="1" hangingPunct="1"/>
                      <a:endParaRPr lang="en-US" altLang="en-US" sz="2400" dirty="0"/>
                    </a:p>
                    <a:p>
                      <a:pPr algn="l" eaLnBrk="1" hangingPunct="1"/>
                      <a:r>
                        <a:rPr lang="en-US" altLang="en-US" dirty="0"/>
                        <a:t>where Δ</a:t>
                      </a:r>
                      <a:r>
                        <a:rPr lang="en-US" altLang="en-US" i="1" dirty="0"/>
                        <a:t>O </a:t>
                      </a:r>
                      <a:r>
                        <a:rPr lang="en-US" altLang="en-US" dirty="0"/>
                        <a:t>is the change in objective function, and </a:t>
                      </a:r>
                      <a:r>
                        <a:rPr lang="en-US" altLang="en-US" i="1" dirty="0"/>
                        <a:t>T </a:t>
                      </a:r>
                      <a:r>
                        <a:rPr lang="en-US" altLang="en-US" dirty="0"/>
                        <a:t>is a cooling temperature (between 0 and 1) which is decreased by a factor </a:t>
                      </a:r>
                      <a:r>
                        <a:rPr lang="en-US" altLang="en-US" i="1" dirty="0" err="1"/>
                        <a:t>tfac</a:t>
                      </a:r>
                      <a:r>
                        <a:rPr lang="en-US" altLang="en-US" i="1" dirty="0"/>
                        <a:t> </a:t>
                      </a:r>
                      <a:r>
                        <a:rPr lang="en-US" altLang="en-US" dirty="0"/>
                        <a:t>at each iteration. </a:t>
                      </a:r>
                    </a:p>
                    <a:p>
                      <a:pPr algn="l" eaLnBrk="1" hangingPunct="1"/>
                      <a:endParaRPr lang="en-US" altLang="en-US" dirty="0"/>
                    </a:p>
                    <a:p>
                      <a:pPr algn="l" eaLnBrk="1" hangingPunct="1"/>
                      <a:endParaRPr lang="en-US" altLang="en-US" dirty="0"/>
                    </a:p>
                    <a:p>
                      <a:pPr algn="l" eaLnBrk="1" hangingPunct="1"/>
                      <a:r>
                        <a:rPr lang="en-US" altLang="en-US" dirty="0"/>
                        <a:t>(5) Generate </a:t>
                      </a:r>
                      <a:r>
                        <a:rPr lang="en-US" altLang="en-US" i="1" dirty="0"/>
                        <a:t>rand </a:t>
                      </a:r>
                      <a:r>
                        <a:rPr lang="en-US" altLang="en-US" dirty="0"/>
                        <a:t>a uniform random number between 0 and 1, if </a:t>
                      </a:r>
                      <a:r>
                        <a:rPr lang="en-US" altLang="en-US" i="1" dirty="0"/>
                        <a:t>rand </a:t>
                      </a:r>
                      <a:r>
                        <a:rPr lang="en-US" altLang="en-US" dirty="0"/>
                        <a:t>&lt; </a:t>
                      </a:r>
                      <a:r>
                        <a:rPr lang="en-US" altLang="en-US" i="1" dirty="0"/>
                        <a:t>Metro</a:t>
                      </a:r>
                      <a:r>
                        <a:rPr lang="en-US" altLang="en-US" dirty="0"/>
                        <a:t>, accept the new values, otherwise discard changes. </a:t>
                      </a:r>
                    </a:p>
                    <a:p>
                      <a:pPr algn="l" eaLnBrk="1" hangingPunct="1"/>
                      <a:endParaRPr lang="en-US" altLang="en-US" dirty="0"/>
                    </a:p>
                    <a:p>
                      <a:pPr algn="l" eaLnBrk="1" hangingPunct="1"/>
                      <a:r>
                        <a:rPr lang="en-US" altLang="en-US" dirty="0"/>
                        <a:t>(6) Try to perform changes: Generate a uniform random number </a:t>
                      </a:r>
                      <a:r>
                        <a:rPr lang="en-US" altLang="en-US" i="1" dirty="0"/>
                        <a:t>rand. </a:t>
                      </a:r>
                      <a:endParaRPr lang="en-US" altLang="en-US" dirty="0"/>
                    </a:p>
                    <a:p>
                      <a:pPr algn="l" eaLnBrk="1" hangingPunct="1"/>
                      <a:r>
                        <a:rPr lang="en-US" altLang="en-US" dirty="0"/>
                        <a:t>If </a:t>
                      </a:r>
                      <a:r>
                        <a:rPr lang="en-US" altLang="en-US" i="1" dirty="0"/>
                        <a:t>rand </a:t>
                      </a:r>
                      <a:r>
                        <a:rPr lang="en-US" altLang="en-US" dirty="0"/>
                        <a:t>&lt; </a:t>
                      </a:r>
                      <a:r>
                        <a:rPr lang="en-US" altLang="en-US" i="1" dirty="0"/>
                        <a:t>p</a:t>
                      </a:r>
                      <a:r>
                        <a:rPr lang="en-US" altLang="en-US" dirty="0"/>
                        <a:t>, </a:t>
                      </a:r>
                    </a:p>
                    <a:p>
                      <a:pPr algn="l" eaLnBrk="1" hangingPunct="1"/>
                      <a:r>
                        <a:rPr lang="en-US" altLang="en-US" dirty="0"/>
                        <a:t>Pick a sample randomly from </a:t>
                      </a:r>
                      <a:r>
                        <a:rPr lang="en-US" altLang="en-US" i="1" dirty="0"/>
                        <a:t>x </a:t>
                      </a:r>
                      <a:r>
                        <a:rPr lang="en-US" altLang="en-US" dirty="0"/>
                        <a:t>and swap it with a random site from reservoir </a:t>
                      </a:r>
                      <a:r>
                        <a:rPr lang="en-US" altLang="en-US" i="1" dirty="0"/>
                        <a:t>r</a:t>
                      </a:r>
                      <a:r>
                        <a:rPr lang="en-US" altLang="en-US" dirty="0"/>
                        <a:t>. </a:t>
                      </a:r>
                    </a:p>
                    <a:p>
                      <a:pPr algn="l" eaLnBrk="1" hangingPunct="1"/>
                      <a:r>
                        <a:rPr lang="en-US" altLang="en-US" dirty="0"/>
                        <a:t>Else, </a:t>
                      </a:r>
                    </a:p>
                    <a:p>
                      <a:pPr lvl="1" algn="l" eaLnBrk="1" hangingPunct="1"/>
                      <a:r>
                        <a:rPr lang="en-US" altLang="en-US" dirty="0"/>
                        <a:t>	Remove sample(s) from </a:t>
                      </a:r>
                      <a:r>
                        <a:rPr lang="en-US" altLang="en-US" i="1" dirty="0"/>
                        <a:t>x </a:t>
                      </a:r>
                      <a:r>
                        <a:rPr lang="en-US" altLang="en-US" dirty="0"/>
                        <a:t>which has the largest ()1</a:t>
                      </a:r>
                      <a:r>
                        <a:rPr lang="en-US" altLang="en-US" i="1" dirty="0"/>
                        <a:t>ijjjqxq</a:t>
                      </a:r>
                      <a:r>
                        <a:rPr lang="en-US" altLang="en-US" dirty="0"/>
                        <a:t>η+≤&lt; and 	replace it with random site(s) from the reservoir </a:t>
                      </a:r>
                      <a:r>
                        <a:rPr lang="en-US" altLang="en-US" i="1" dirty="0"/>
                        <a:t>r</a:t>
                      </a:r>
                      <a:r>
                        <a:rPr lang="en-US" altLang="en-US" dirty="0"/>
                        <a:t>. </a:t>
                      </a:r>
                    </a:p>
                    <a:p>
                      <a:pPr algn="l" eaLnBrk="1" hangingPunct="1"/>
                      <a:r>
                        <a:rPr lang="en-US" altLang="en-US" dirty="0"/>
                        <a:t>End if. </a:t>
                      </a:r>
                    </a:p>
                    <a:p>
                      <a:pPr algn="l" eaLnBrk="1" hangingPunct="1"/>
                      <a:r>
                        <a:rPr lang="en-US" altLang="en-US" dirty="0"/>
                        <a:t>	The value of </a:t>
                      </a:r>
                      <a:r>
                        <a:rPr lang="en-US" altLang="en-US" i="1" dirty="0"/>
                        <a:t>p </a:t>
                      </a:r>
                      <a:r>
                        <a:rPr lang="en-US" altLang="en-US" dirty="0"/>
                        <a:t>is between 0 and 1 showing the probability of the 	search being a random search or systematically replacing the 	samples that worst fit the strata. </a:t>
                      </a:r>
                    </a:p>
                    <a:p>
                      <a:pPr algn="l" eaLnBrk="1" hangingPunct="1"/>
                      <a:endParaRPr lang="en-US" altLang="en-US" dirty="0"/>
                    </a:p>
                    <a:p>
                      <a:pPr algn="l" eaLnBrk="1" hangingPunct="1"/>
                      <a:r>
                        <a:rPr lang="en-US" altLang="en-US" dirty="0"/>
                        <a:t>(7) Go to step (3) </a:t>
                      </a:r>
                    </a:p>
                    <a:p>
                      <a:pPr algn="l" eaLnBrk="1" hangingPunct="1"/>
                      <a:endParaRPr lang="en-US" altLang="en-US" dirty="0"/>
                    </a:p>
                    <a:p>
                      <a:pPr algn="l" eaLnBrk="1" hangingPunct="1"/>
                      <a:r>
                        <a:rPr lang="en-US" altLang="en-US" dirty="0"/>
                        <a:t>Repeat the steps (3) to (7) until the objective function value falls beyond a given stopping criterion or for a defined number of iterations. </a:t>
                      </a:r>
                    </a:p>
                    <a:p>
                      <a:pPr algn="l" eaLnBrk="1" hangingPunct="1"/>
                      <a:r>
                        <a:rPr lang="en-US" altLang="en-US" dirty="0"/>
                        <a:t>The final sample will represent a true or approximate Latin hypercube of the feature space whereby the distribution and multivariate correlation will be preserved. </a:t>
                      </a:r>
                    </a:p>
                    <a:p>
                      <a:pPr algn="l" eaLnBrk="1" hangingPunct="1"/>
                      <a:endParaRPr lang="en-US" altLang="en-US" dirty="0"/>
                    </a:p>
                    <a:p>
                      <a:pPr algn="l" eaLnBrk="1" hangingPunct="1"/>
                      <a:r>
                        <a:rPr lang="en-US" altLang="en-US" dirty="0"/>
                        <a:t>Choice of </a:t>
                      </a:r>
                      <a:r>
                        <a:rPr lang="en-US" altLang="en-US" i="1" dirty="0" err="1"/>
                        <a:t>tfactor</a:t>
                      </a:r>
                      <a:r>
                        <a:rPr lang="en-US" altLang="en-US" dirty="0"/>
                        <a:t>: </a:t>
                      </a:r>
                    </a:p>
                    <a:p>
                      <a:pPr algn="l" eaLnBrk="1" hangingPunct="1"/>
                      <a:r>
                        <a:rPr lang="en-US" altLang="en-US" i="1" dirty="0" err="1"/>
                        <a:t>tfactor</a:t>
                      </a:r>
                      <a:r>
                        <a:rPr lang="en-US" altLang="en-US" i="1" dirty="0"/>
                        <a:t> </a:t>
                      </a:r>
                      <a:r>
                        <a:rPr lang="en-US" altLang="en-US" dirty="0"/>
                        <a:t>takes a value between 0 and 1. If the value is small (close to 0) then it only accepts value that has lower value of </a:t>
                      </a:r>
                      <a:r>
                        <a:rPr lang="en-US" altLang="en-US" i="1" dirty="0"/>
                        <a:t>O </a:t>
                      </a:r>
                      <a:r>
                        <a:rPr lang="en-US" altLang="en-US" dirty="0"/>
                        <a:t>at each iterations, value close to 1 means it will always accept new iteration values (random search).</a:t>
                      </a:r>
                    </a:p>
                    <a:p>
                      <a:pPr algn="l" eaLnBrk="1" hangingPunct="1"/>
                      <a:endParaRPr lang="en-US" altLang="en-US" dirty="0"/>
                    </a:p>
                    <a:p>
                      <a:pPr algn="l" eaLnBrk="1" hangingPunct="1"/>
                      <a:r>
                        <a:rPr lang="en-US" altLang="en-US" dirty="0"/>
                        <a:t> </a:t>
                      </a:r>
                    </a:p>
                  </p:txBody>
                </p:sp>
                <p:graphicFrame>
                  <p:nvGraphicFramePr>
                    <p:cNvPr id="3077" name="Object 18"/>
                    <p:cNvGraphicFramePr>
                      <a:graphicFrameLocks noChangeAspect="1"/>
                    </p:cNvGraphicFramePr>
                    <p:nvPr/>
                  </p:nvGraphicFramePr>
                  <p:xfrm>
                    <a:off x="3337" y="5439"/>
                    <a:ext cx="1" cy="1"/>
                  </p:xfrm>
                  <a:graphic>
                    <a:graphicData uri="http://schemas.openxmlformats.org/presentationml/2006/ole">
                      <mc:AlternateContent xmlns:mc="http://schemas.openxmlformats.org/markup-compatibility/2006">
                        <mc:Choice xmlns:v="urn:schemas-microsoft-com:vml" Requires="v">
                          <p:oleObj spid="_x0000_s6282" name="Equation" r:id="rId3" imgW="114120" imgH="215640" progId="Equation.3">
                            <p:embed/>
                          </p:oleObj>
                        </mc:Choice>
                        <mc:Fallback>
                          <p:oleObj name="Equation" r:id="rId3"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7" y="5439"/>
                                  <a:ext cx="1" cy="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076" name="Object 25"/>
                  <p:cNvGraphicFramePr>
                    <a:graphicFrameLocks noChangeAspect="1"/>
                  </p:cNvGraphicFramePr>
                  <p:nvPr/>
                </p:nvGraphicFramePr>
                <p:xfrm>
                  <a:off x="432" y="7440"/>
                  <a:ext cx="1776" cy="374"/>
                </p:xfrm>
                <a:graphic>
                  <a:graphicData uri="http://schemas.openxmlformats.org/presentationml/2006/ole">
                    <mc:AlternateContent xmlns:mc="http://schemas.openxmlformats.org/markup-compatibility/2006">
                      <mc:Choice xmlns:v="urn:schemas-microsoft-com:vml" Requires="v">
                        <p:oleObj spid="_x0000_s6283" name="Equation" r:id="rId5" imgW="1206360" imgH="253800" progId="Equation.3">
                          <p:embed/>
                        </p:oleObj>
                      </mc:Choice>
                      <mc:Fallback>
                        <p:oleObj name="Equation" r:id="rId5" imgW="120636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 y="7440"/>
                                <a:ext cx="1776" cy="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088" name="Picture 2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2" y="6768"/>
                  <a:ext cx="2592"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3075" name="Object 34"/>
              <p:cNvGraphicFramePr>
                <a:graphicFrameLocks noChangeAspect="1"/>
              </p:cNvGraphicFramePr>
              <p:nvPr/>
            </p:nvGraphicFramePr>
            <p:xfrm>
              <a:off x="720" y="2352"/>
              <a:ext cx="1824" cy="1326"/>
            </p:xfrm>
            <a:graphic>
              <a:graphicData uri="http://schemas.openxmlformats.org/presentationml/2006/ole">
                <mc:AlternateContent xmlns:mc="http://schemas.openxmlformats.org/markup-compatibility/2006">
                  <mc:Choice xmlns:v="urn:schemas-microsoft-com:vml" Requires="v">
                    <p:oleObj spid="_x0000_s6284" name="Equation" r:id="rId8" imgW="1257120" imgH="914400" progId="Equation.3">
                      <p:embed/>
                    </p:oleObj>
                  </mc:Choice>
                  <mc:Fallback>
                    <p:oleObj name="Equation" r:id="rId8" imgW="1257120" imgH="914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 y="2352"/>
                            <a:ext cx="1824" cy="13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074" name="Object 31"/>
            <p:cNvGraphicFramePr>
              <a:graphicFrameLocks noChangeAspect="1"/>
            </p:cNvGraphicFramePr>
            <p:nvPr/>
          </p:nvGraphicFramePr>
          <p:xfrm>
            <a:off x="528" y="8400"/>
            <a:ext cx="1440" cy="508"/>
          </p:xfrm>
          <a:graphic>
            <a:graphicData uri="http://schemas.openxmlformats.org/presentationml/2006/ole">
              <mc:AlternateContent xmlns:mc="http://schemas.openxmlformats.org/markup-compatibility/2006">
                <mc:Choice xmlns:v="urn:schemas-microsoft-com:vml" Requires="v">
                  <p:oleObj spid="_x0000_s6285" name="Equation" r:id="rId10" imgW="1320227" imgH="469696" progId="Equation.3">
                    <p:embed/>
                  </p:oleObj>
                </mc:Choice>
                <mc:Fallback>
                  <p:oleObj name="Equation" r:id="rId10" imgW="1320227" imgH="469696"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8" y="8400"/>
                          <a:ext cx="1440" cy="5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1340327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8"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5000" fill="hold"/>
                                        <p:tgtEl>
                                          <p:spTgt spid="2"/>
                                        </p:tgtEl>
                                        <p:attrNameLst>
                                          <p:attrName>ppt_x</p:attrName>
                                        </p:attrNameLst>
                                      </p:cBhvr>
                                      <p:tavLst>
                                        <p:tav tm="0">
                                          <p:val>
                                            <p:strVal val="#ppt_x"/>
                                          </p:val>
                                        </p:tav>
                                        <p:tav tm="100000">
                                          <p:val>
                                            <p:strVal val="#ppt_x"/>
                                          </p:val>
                                        </p:tav>
                                      </p:tavLst>
                                    </p:anim>
                                    <p:anim calcmode="lin" valueType="num">
                                      <p:cBhvr>
                                        <p:cTn id="8" dur="15000" fill="hold"/>
                                        <p:tgtEl>
                                          <p:spTgt spid="2"/>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96" name="Rectangle 32"/>
          <p:cNvSpPr>
            <a:spLocks noChangeArrowheads="1"/>
          </p:cNvSpPr>
          <p:nvPr/>
        </p:nvSpPr>
        <p:spPr bwMode="auto">
          <a:xfrm>
            <a:off x="533400" y="990600"/>
            <a:ext cx="7146012" cy="4114801"/>
          </a:xfrm>
          <a:prstGeom prst="rect">
            <a:avLst/>
          </a:prstGeom>
          <a:solidFill>
            <a:srgbClr val="596085">
              <a:alpha val="85000"/>
            </a:srgbClr>
          </a:solidFill>
          <a:ln w="9525">
            <a:noFill/>
            <a:round/>
            <a:headEnd/>
            <a:tailEnd/>
          </a:ln>
          <a:effectLst/>
        </p:spPr>
        <p:txBody>
          <a:bodyPr lIns="90000" tIns="46800" rIns="90000" bIns="46800"/>
          <a:lstStyle/>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Latin Hypercube:</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	Divides </a:t>
            </a:r>
            <a:r>
              <a:rPr lang="en-GB" sz="2000" dirty="0">
                <a:solidFill>
                  <a:srgbClr val="FFFF00"/>
                </a:solidFill>
                <a:latin typeface="Palatino Linotype" pitchFamily="18" charset="0"/>
              </a:rPr>
              <a:t>probability distribution of </a:t>
            </a:r>
            <a:r>
              <a:rPr lang="en-GB" sz="2000" dirty="0" smtClean="0">
                <a:solidFill>
                  <a:srgbClr val="FFFF00"/>
                </a:solidFill>
                <a:latin typeface="Palatino Linotype" pitchFamily="18" charset="0"/>
              </a:rPr>
              <a:t>all variables	</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	Equally probable intervals</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FFFF00"/>
                </a:solidFill>
                <a:latin typeface="Palatino Linotype" pitchFamily="18" charset="0"/>
                <a:cs typeface="Lucida Sans Unicode" pitchFamily="34" charset="0"/>
              </a:rPr>
              <a:t>	Randomly samples inside intervals</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FFFF00"/>
                </a:solidFill>
                <a:latin typeface="Palatino Linotype" pitchFamily="18" charset="0"/>
                <a:cs typeface="Lucida Sans Unicode" pitchFamily="34" charset="0"/>
              </a:rPr>
              <a:t>	Combines samples </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FFFF00"/>
                </a:solidFill>
                <a:latin typeface="Palatino Linotype" pitchFamily="18" charset="0"/>
                <a:cs typeface="Lucida Sans Unicode" pitchFamily="34" charset="0"/>
              </a:rPr>
              <a:t>	Samples form a Latin Hypercube</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1600" dirty="0" smtClean="0">
              <a:solidFill>
                <a:srgbClr val="FFFF00"/>
              </a:solidFill>
              <a:latin typeface="Palatino Linotype" pitchFamily="18" charset="0"/>
              <a:cs typeface="Lucida Sans Unicode" pitchFamily="34" charset="0"/>
            </a:endParaRP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smtClean="0">
                <a:solidFill>
                  <a:srgbClr val="FFFF00"/>
                </a:solidFill>
                <a:latin typeface="Palatino Linotype" pitchFamily="18" charset="0"/>
              </a:rPr>
              <a:t>But....</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Sample combination may not </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actually occur in data</a:t>
            </a:r>
            <a:endParaRPr lang="en-US" sz="2000" dirty="0" smtClean="0">
              <a:solidFill>
                <a:srgbClr val="FFFF00"/>
              </a:solidFill>
              <a:latin typeface="Palatino Linotype" pitchFamily="18" charset="0"/>
              <a:cs typeface="Lucida Sans Unicode" pitchFamily="34" charset="0"/>
            </a:endParaRPr>
          </a:p>
          <a:p>
            <a:pPr marL="341313" indent="-341313"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800" dirty="0" smtClean="0">
              <a:latin typeface="Palatino Linotype" pitchFamily="18" charset="0"/>
            </a:endParaRPr>
          </a:p>
          <a:p>
            <a:pPr marL="341313" indent="-341313"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800" dirty="0">
              <a:latin typeface="Palatino Linotype" pitchFamily="18" charset="0"/>
            </a:endParaRPr>
          </a:p>
        </p:txBody>
      </p:sp>
      <p:grpSp>
        <p:nvGrpSpPr>
          <p:cNvPr id="2" name="Group 38"/>
          <p:cNvGrpSpPr/>
          <p:nvPr/>
        </p:nvGrpSpPr>
        <p:grpSpPr>
          <a:xfrm>
            <a:off x="5326912" y="3200401"/>
            <a:ext cx="3615069" cy="3434316"/>
            <a:chOff x="5326911" y="3200401"/>
            <a:chExt cx="3615069" cy="3434316"/>
          </a:xfrm>
          <a:solidFill>
            <a:schemeClr val="bg1"/>
          </a:solidFill>
        </p:grpSpPr>
        <p:sp>
          <p:nvSpPr>
            <p:cNvPr id="100" name="Rectangle 99"/>
            <p:cNvSpPr/>
            <p:nvPr/>
          </p:nvSpPr>
          <p:spPr>
            <a:xfrm>
              <a:off x="5326911" y="3200401"/>
              <a:ext cx="3615069" cy="3434316"/>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6" name="Picture 105" descr="gaussian_dist_nolines.JPG"/>
            <p:cNvPicPr>
              <a:picLocks/>
            </p:cNvPicPr>
            <p:nvPr/>
          </p:nvPicPr>
          <p:blipFill>
            <a:blip r:embed="rId4" cstate="print"/>
            <a:srcRect l="14653" t="13484" r="10802" b="16478"/>
            <a:stretch>
              <a:fillRect/>
            </a:stretch>
          </p:blipFill>
          <p:spPr>
            <a:xfrm rot="16200000">
              <a:off x="4502190" y="4930140"/>
              <a:ext cx="2606040" cy="731520"/>
            </a:xfrm>
            <a:prstGeom prst="rect">
              <a:avLst/>
            </a:prstGeom>
            <a:grpFill/>
          </p:spPr>
        </p:pic>
        <p:pic>
          <p:nvPicPr>
            <p:cNvPr id="103" name="Picture 102" descr="gaussian_dist_nolines.JPG"/>
            <p:cNvPicPr>
              <a:picLocks/>
            </p:cNvPicPr>
            <p:nvPr/>
          </p:nvPicPr>
          <p:blipFill>
            <a:blip r:embed="rId4" cstate="print"/>
            <a:srcRect l="14969" t="13484" r="6146" b="16478"/>
            <a:stretch>
              <a:fillRect/>
            </a:stretch>
          </p:blipFill>
          <p:spPr>
            <a:xfrm>
              <a:off x="6162675" y="3262848"/>
              <a:ext cx="2757748" cy="731520"/>
            </a:xfrm>
            <a:prstGeom prst="rect">
              <a:avLst/>
            </a:prstGeom>
            <a:grpFill/>
          </p:spPr>
        </p:pic>
      </p:grpSp>
      <p:sp>
        <p:nvSpPr>
          <p:cNvPr id="36866"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dirty="0"/>
              <a:t> </a:t>
            </a:r>
          </a:p>
        </p:txBody>
      </p:sp>
      <p:sp>
        <p:nvSpPr>
          <p:cNvPr id="36873" name="AutoShape 9"/>
          <p:cNvSpPr>
            <a:spLocks noChangeArrowheads="1"/>
          </p:cNvSpPr>
          <p:nvPr/>
        </p:nvSpPr>
        <p:spPr bwMode="auto">
          <a:xfrm>
            <a:off x="7974555" y="3845788"/>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36891" name="AutoShape 27"/>
          <p:cNvSpPr>
            <a:spLocks noChangeArrowheads="1"/>
          </p:cNvSpPr>
          <p:nvPr/>
        </p:nvSpPr>
        <p:spPr bwMode="auto">
          <a:xfrm>
            <a:off x="7397975" y="3408908"/>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36892" name="AutoShape 28"/>
          <p:cNvSpPr>
            <a:spLocks noChangeArrowheads="1"/>
          </p:cNvSpPr>
          <p:nvPr/>
        </p:nvSpPr>
        <p:spPr bwMode="auto">
          <a:xfrm>
            <a:off x="7698013" y="3782288"/>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23" name="Rectangle 2"/>
          <p:cNvSpPr txBox="1">
            <a:spLocks noChangeArrowheads="1"/>
          </p:cNvSpPr>
          <p:nvPr/>
        </p:nvSpPr>
        <p:spPr bwMode="auto">
          <a:xfrm>
            <a:off x="304800" y="152400"/>
            <a:ext cx="8229600" cy="838200"/>
          </a:xfrm>
          <a:prstGeom prst="rect">
            <a:avLst/>
          </a:prstGeom>
          <a:ln>
            <a:miter lim="800000"/>
            <a:headEnd/>
            <a:tailEnd/>
          </a:ln>
        </p:spPr>
        <p:txBody>
          <a:bodyPr vert="horz" wrap="square" lIns="91440" tIns="45720" rIns="91440" bIns="45720" numCol="1" anchor="t" anchorCtr="0" compatLnSpc="1">
            <a:prstTxWarp prst="textNoShape">
              <a:avLst/>
            </a:prstTxWarp>
            <a:normAutofit fontScale="97500"/>
            <a:scene3d>
              <a:camera prst="orthographicFront"/>
              <a:lightRig rig="soft" dir="t">
                <a:rot lat="0" lon="0" rev="2400000"/>
              </a:lightRig>
            </a:scene3d>
            <a:sp3d>
              <a:bevelT w="19050" h="12700"/>
            </a:sp3d>
          </a:bodyPr>
          <a:lstStyle/>
          <a:p>
            <a:pPr marL="54864" marR="0" lvl="0" indent="0" algn="l" defTabSz="914400" rtl="0" eaLnBrk="1" fontAlgn="auto" latinLnBrk="0" hangingPunct="1">
              <a:lnSpc>
                <a:spcPct val="100000"/>
              </a:lnSpc>
              <a:spcBef>
                <a:spcPct val="0"/>
              </a:spcBef>
              <a:spcAft>
                <a:spcPts val="0"/>
              </a:spcAft>
              <a:buClrTx/>
              <a:buSzTx/>
              <a:buFontTx/>
              <a:buNone/>
              <a:tabLst/>
              <a:defRPr/>
            </a:pPr>
            <a:r>
              <a:rPr kumimoji="0" lang="en-US" sz="4600" b="0" i="0" u="none" strike="noStrike" kern="1200" cap="none" spc="0" normalizeH="0" baseline="0" noProof="0" dirty="0" smtClean="0">
                <a:ln>
                  <a:noFill/>
                </a:ln>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uLnTx/>
                <a:uFillTx/>
                <a:latin typeface="Palatino Linotype" pitchFamily="18" charset="0"/>
                <a:ea typeface="+mj-ea"/>
                <a:cs typeface="+mj-cs"/>
              </a:rPr>
              <a:t>cLHS (how it works)</a:t>
            </a:r>
            <a:endParaRPr kumimoji="0" lang="en-US" sz="4600" b="0" i="0" u="none" strike="noStrike" kern="1200" cap="none" spc="0" normalizeH="0" baseline="0" noProof="0" dirty="0">
              <a:ln>
                <a:noFill/>
              </a:ln>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uLnTx/>
              <a:uFillTx/>
              <a:latin typeface="Palatino Linotype" pitchFamily="18" charset="0"/>
              <a:ea typeface="+mj-ea"/>
              <a:cs typeface="+mj-cs"/>
            </a:endParaRPr>
          </a:p>
        </p:txBody>
      </p:sp>
      <p:cxnSp>
        <p:nvCxnSpPr>
          <p:cNvPr id="28" name="Straight Connector 27"/>
          <p:cNvCxnSpPr/>
          <p:nvPr/>
        </p:nvCxnSpPr>
        <p:spPr>
          <a:xfrm rot="10800000">
            <a:off x="5880008" y="4833530"/>
            <a:ext cx="3025140" cy="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rot="10800000" flipV="1">
            <a:off x="5495926" y="5157380"/>
            <a:ext cx="3390175" cy="408"/>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rot="10800000" flipV="1">
            <a:off x="5500913" y="5359310"/>
            <a:ext cx="3360420" cy="7618"/>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rot="10800000" flipV="1">
            <a:off x="5902868" y="5690780"/>
            <a:ext cx="2979420" cy="762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rot="5400000">
            <a:off x="5566252" y="5181036"/>
            <a:ext cx="2915194" cy="1679"/>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rot="16200000" flipH="1">
            <a:off x="5742532" y="4975772"/>
            <a:ext cx="3266532" cy="263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rot="16200000" flipH="1">
            <a:off x="5931538" y="4974591"/>
            <a:ext cx="3310478" cy="228"/>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rot="16200000" flipH="1">
            <a:off x="6491128" y="5181760"/>
            <a:ext cx="2898050" cy="213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sp>
        <p:nvSpPr>
          <p:cNvPr id="72" name="AutoShape 25"/>
          <p:cNvSpPr>
            <a:spLocks noChangeArrowheads="1"/>
          </p:cNvSpPr>
          <p:nvPr/>
        </p:nvSpPr>
        <p:spPr bwMode="auto">
          <a:xfrm>
            <a:off x="6811553" y="3837215"/>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3" name="AutoShape 26"/>
          <p:cNvSpPr>
            <a:spLocks noChangeArrowheads="1"/>
          </p:cNvSpPr>
          <p:nvPr/>
        </p:nvSpPr>
        <p:spPr bwMode="auto">
          <a:xfrm>
            <a:off x="7112543" y="3612743"/>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4" name="AutoShape 41"/>
          <p:cNvSpPr>
            <a:spLocks noChangeArrowheads="1"/>
          </p:cNvSpPr>
          <p:nvPr/>
        </p:nvSpPr>
        <p:spPr bwMode="auto">
          <a:xfrm>
            <a:off x="5985470" y="5754969"/>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5" name="AutoShape 42"/>
          <p:cNvSpPr>
            <a:spLocks noChangeArrowheads="1"/>
          </p:cNvSpPr>
          <p:nvPr/>
        </p:nvSpPr>
        <p:spPr bwMode="auto">
          <a:xfrm>
            <a:off x="5911175" y="5130446"/>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6" name="AutoShape 43"/>
          <p:cNvSpPr>
            <a:spLocks noChangeArrowheads="1"/>
          </p:cNvSpPr>
          <p:nvPr/>
        </p:nvSpPr>
        <p:spPr bwMode="auto">
          <a:xfrm>
            <a:off x="5759093" y="4940264"/>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7" name="AutoShape 44"/>
          <p:cNvSpPr>
            <a:spLocks noChangeArrowheads="1"/>
          </p:cNvSpPr>
          <p:nvPr/>
        </p:nvSpPr>
        <p:spPr bwMode="auto">
          <a:xfrm>
            <a:off x="5774968" y="5438104"/>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8" name="AutoShape 45"/>
          <p:cNvSpPr>
            <a:spLocks noChangeArrowheads="1"/>
          </p:cNvSpPr>
          <p:nvPr/>
        </p:nvSpPr>
        <p:spPr bwMode="auto">
          <a:xfrm>
            <a:off x="5990550" y="4619625"/>
            <a:ext cx="138788" cy="119291"/>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31" name="TextBox 30"/>
          <p:cNvSpPr txBox="1"/>
          <p:nvPr/>
        </p:nvSpPr>
        <p:spPr>
          <a:xfrm>
            <a:off x="8077200" y="3248025"/>
            <a:ext cx="819455" cy="261610"/>
          </a:xfrm>
          <a:prstGeom prst="rect">
            <a:avLst/>
          </a:prstGeom>
          <a:noFill/>
        </p:spPr>
        <p:txBody>
          <a:bodyPr wrap="none" rtlCol="0">
            <a:spAutoFit/>
          </a:bodyPr>
          <a:lstStyle/>
          <a:p>
            <a:r>
              <a:rPr lang="en-US" sz="1100" dirty="0" smtClean="0">
                <a:solidFill>
                  <a:schemeClr val="bg2"/>
                </a:solidFill>
                <a:latin typeface="Palatino Linotype" pitchFamily="18" charset="0"/>
              </a:rPr>
              <a:t>Variable 1</a:t>
            </a:r>
            <a:endParaRPr lang="en-US" sz="1100" dirty="0">
              <a:solidFill>
                <a:schemeClr val="bg2"/>
              </a:solidFill>
              <a:latin typeface="Palatino Linotype" pitchFamily="18" charset="0"/>
            </a:endParaRPr>
          </a:p>
        </p:txBody>
      </p:sp>
      <p:sp>
        <p:nvSpPr>
          <p:cNvPr id="37" name="TextBox 36"/>
          <p:cNvSpPr txBox="1"/>
          <p:nvPr/>
        </p:nvSpPr>
        <p:spPr>
          <a:xfrm rot="16200000">
            <a:off x="5095876" y="6048375"/>
            <a:ext cx="819455" cy="261610"/>
          </a:xfrm>
          <a:prstGeom prst="rect">
            <a:avLst/>
          </a:prstGeom>
          <a:noFill/>
        </p:spPr>
        <p:txBody>
          <a:bodyPr wrap="none" rtlCol="0">
            <a:spAutoFit/>
          </a:bodyPr>
          <a:lstStyle/>
          <a:p>
            <a:r>
              <a:rPr lang="en-US" sz="1100" dirty="0" smtClean="0">
                <a:solidFill>
                  <a:schemeClr val="bg2"/>
                </a:solidFill>
                <a:latin typeface="Palatino Linotype" pitchFamily="18" charset="0"/>
              </a:rPr>
              <a:t>Variable 2</a:t>
            </a:r>
            <a:endParaRPr lang="en-US" sz="1100" dirty="0">
              <a:solidFill>
                <a:schemeClr val="bg2"/>
              </a:solidFill>
              <a:latin typeface="Palatino Linotype" pitchFamily="18" charset="0"/>
            </a:endParaRPr>
          </a:p>
        </p:txBody>
      </p:sp>
      <p:grpSp>
        <p:nvGrpSpPr>
          <p:cNvPr id="3" name="Group 43"/>
          <p:cNvGrpSpPr/>
          <p:nvPr/>
        </p:nvGrpSpPr>
        <p:grpSpPr>
          <a:xfrm>
            <a:off x="4953000" y="2438400"/>
            <a:ext cx="3773534" cy="2409826"/>
            <a:chOff x="4953000" y="2438400"/>
            <a:chExt cx="3773534" cy="2409826"/>
          </a:xfrm>
        </p:grpSpPr>
        <p:sp>
          <p:nvSpPr>
            <p:cNvPr id="38" name="TextBox 37"/>
            <p:cNvSpPr txBox="1"/>
            <p:nvPr/>
          </p:nvSpPr>
          <p:spPr>
            <a:xfrm>
              <a:off x="4953000" y="2438400"/>
              <a:ext cx="3773534" cy="461665"/>
            </a:xfrm>
            <a:prstGeom prst="rect">
              <a:avLst/>
            </a:prstGeom>
            <a:solidFill>
              <a:schemeClr val="bg1"/>
            </a:solidFill>
          </p:spPr>
          <p:txBody>
            <a:bodyPr wrap="none" rtlCol="0">
              <a:spAutoFit/>
            </a:bodyPr>
            <a:lstStyle/>
            <a:p>
              <a:r>
                <a:rPr lang="en-US" sz="2400" dirty="0" smtClean="0">
                  <a:latin typeface="Palatino Linotype" pitchFamily="18" charset="0"/>
                </a:rPr>
                <a:t>Equally probable intervals</a:t>
              </a:r>
              <a:endParaRPr lang="en-US" sz="2400" dirty="0">
                <a:latin typeface="Palatino Linotype" pitchFamily="18" charset="0"/>
              </a:endParaRPr>
            </a:p>
          </p:txBody>
        </p:sp>
        <p:cxnSp>
          <p:nvCxnSpPr>
            <p:cNvPr id="40" name="Straight Arrow Connector 39"/>
            <p:cNvCxnSpPr>
              <a:stCxn id="38" idx="2"/>
            </p:cNvCxnSpPr>
            <p:nvPr/>
          </p:nvCxnSpPr>
          <p:spPr>
            <a:xfrm rot="16200000" flipH="1">
              <a:off x="6836828" y="2903003"/>
              <a:ext cx="538460" cy="532583"/>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8" idx="2"/>
            </p:cNvCxnSpPr>
            <p:nvPr/>
          </p:nvCxnSpPr>
          <p:spPr>
            <a:xfrm rot="5400000">
              <a:off x="5374742" y="3383200"/>
              <a:ext cx="1948161" cy="981891"/>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42616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9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9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9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89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896">
                                            <p:txEl>
                                              <p:pRg st="3" end="3"/>
                                            </p:txEl>
                                          </p:spTgt>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36873"/>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36892"/>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36891"/>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76"/>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6896">
                                            <p:txEl>
                                              <p:pRg st="4" end="4"/>
                                            </p:txEl>
                                          </p:spTgt>
                                        </p:tgtEl>
                                        <p:attrNameLst>
                                          <p:attrName>style.visibility</p:attrName>
                                        </p:attrNameLst>
                                      </p:cBhvr>
                                      <p:to>
                                        <p:strVal val="visible"/>
                                      </p:to>
                                    </p:set>
                                  </p:childTnLst>
                                </p:cTn>
                              </p:par>
                              <p:par>
                                <p:cTn id="69" presetID="42" presetClass="path" presetSubtype="0" accel="50000" decel="50000" fill="hold" grpId="0" nodeType="withEffect">
                                  <p:stCondLst>
                                    <p:cond delay="0"/>
                                  </p:stCondLst>
                                  <p:childTnLst>
                                    <p:animMotion origin="layout" path="M -5.55556E-7 -2.59259E-6 L -5.55556E-7 0.23403 " pathEditMode="relative" rAng="0" ptsTypes="AA">
                                      <p:cBhvr>
                                        <p:cTn id="70" dur="2000" fill="hold"/>
                                        <p:tgtEl>
                                          <p:spTgt spid="72"/>
                                        </p:tgtEl>
                                        <p:attrNameLst>
                                          <p:attrName>ppt_x</p:attrName>
                                          <p:attrName>ppt_y</p:attrName>
                                        </p:attrNameLst>
                                      </p:cBhvr>
                                      <p:rCtr x="0" y="117"/>
                                    </p:animMotion>
                                  </p:childTnLst>
                                </p:cTn>
                              </p:par>
                              <p:par>
                                <p:cTn id="71" presetID="42" presetClass="path" presetSubtype="0" accel="50000" decel="50000" fill="hold" grpId="0" nodeType="withEffect">
                                  <p:stCondLst>
                                    <p:cond delay="0"/>
                                  </p:stCondLst>
                                  <p:childTnLst>
                                    <p:animMotion origin="layout" path="M -3.05556E-6 -3.7037E-6 L -0.00052 0.19306 " pathEditMode="relative" rAng="0" ptsTypes="AA">
                                      <p:cBhvr>
                                        <p:cTn id="72" dur="2000" fill="hold"/>
                                        <p:tgtEl>
                                          <p:spTgt spid="73"/>
                                        </p:tgtEl>
                                        <p:attrNameLst>
                                          <p:attrName>ppt_x</p:attrName>
                                          <p:attrName>ppt_y</p:attrName>
                                        </p:attrNameLst>
                                      </p:cBhvr>
                                      <p:rCtr x="0" y="97"/>
                                    </p:animMotion>
                                  </p:childTnLst>
                                </p:cTn>
                              </p:par>
                              <p:par>
                                <p:cTn id="73" presetID="42" presetClass="path" presetSubtype="0" accel="50000" decel="50000" fill="hold" grpId="0" nodeType="withEffect">
                                  <p:stCondLst>
                                    <p:cond delay="0"/>
                                  </p:stCondLst>
                                  <p:childTnLst>
                                    <p:animMotion origin="layout" path="M -3.05556E-6 -2.59259E-6 L -0.00052 0.17847 " pathEditMode="relative" rAng="0" ptsTypes="AA">
                                      <p:cBhvr>
                                        <p:cTn id="74" dur="2000" fill="hold"/>
                                        <p:tgtEl>
                                          <p:spTgt spid="36891"/>
                                        </p:tgtEl>
                                        <p:attrNameLst>
                                          <p:attrName>ppt_x</p:attrName>
                                          <p:attrName>ppt_y</p:attrName>
                                        </p:attrNameLst>
                                      </p:cBhvr>
                                      <p:rCtr x="0" y="89"/>
                                    </p:animMotion>
                                  </p:childTnLst>
                                </p:cTn>
                              </p:par>
                              <p:par>
                                <p:cTn id="75" presetID="42" presetClass="path" presetSubtype="0" accel="50000" decel="50000" fill="hold" grpId="0" nodeType="withEffect">
                                  <p:stCondLst>
                                    <p:cond delay="0"/>
                                  </p:stCondLst>
                                  <p:childTnLst>
                                    <p:animMotion origin="layout" path="M 4.44444E-6 -2.22222E-6 L 4.44444E-6 0.19584 " pathEditMode="relative" rAng="0" ptsTypes="AA">
                                      <p:cBhvr>
                                        <p:cTn id="76" dur="2000" fill="hold"/>
                                        <p:tgtEl>
                                          <p:spTgt spid="36892"/>
                                        </p:tgtEl>
                                        <p:attrNameLst>
                                          <p:attrName>ppt_x</p:attrName>
                                          <p:attrName>ppt_y</p:attrName>
                                        </p:attrNameLst>
                                      </p:cBhvr>
                                      <p:rCtr x="0" y="98"/>
                                    </p:animMotion>
                                  </p:childTnLst>
                                </p:cTn>
                              </p:par>
                              <p:par>
                                <p:cTn id="77" presetID="42" presetClass="path" presetSubtype="0" accel="50000" decel="50000" fill="hold" grpId="0" nodeType="withEffect">
                                  <p:stCondLst>
                                    <p:cond delay="0"/>
                                  </p:stCondLst>
                                  <p:childTnLst>
                                    <p:animMotion origin="layout" path="M -3.88889E-6 0.0007 L -0.00104 0.27778 " pathEditMode="relative" rAng="0" ptsTypes="AA">
                                      <p:cBhvr>
                                        <p:cTn id="78" dur="2000" fill="hold"/>
                                        <p:tgtEl>
                                          <p:spTgt spid="36873"/>
                                        </p:tgtEl>
                                        <p:attrNameLst>
                                          <p:attrName>ppt_x</p:attrName>
                                          <p:attrName>ppt_y</p:attrName>
                                        </p:attrNameLst>
                                      </p:cBhvr>
                                      <p:rCtr x="-1" y="138"/>
                                    </p:animMotion>
                                  </p:childTnLst>
                                </p:cTn>
                              </p:par>
                              <p:par>
                                <p:cTn id="79" presetID="63" presetClass="path" presetSubtype="0" accel="50000" decel="50000" fill="hold" grpId="0" nodeType="withEffect">
                                  <p:stCondLst>
                                    <p:cond delay="0"/>
                                  </p:stCondLst>
                                  <p:childTnLst>
                                    <p:animMotion origin="layout" path="M -0.00052 0.00138 L 0.15417 0.00138 " pathEditMode="relative" rAng="0" ptsTypes="AA">
                                      <p:cBhvr>
                                        <p:cTn id="80" dur="2000" fill="hold"/>
                                        <p:tgtEl>
                                          <p:spTgt spid="78"/>
                                        </p:tgtEl>
                                        <p:attrNameLst>
                                          <p:attrName>ppt_x</p:attrName>
                                          <p:attrName>ppt_y</p:attrName>
                                        </p:attrNameLst>
                                      </p:cBhvr>
                                      <p:rCtr x="77" y="0"/>
                                    </p:animMotion>
                                  </p:childTnLst>
                                </p:cTn>
                              </p:par>
                              <p:par>
                                <p:cTn id="81" presetID="63" presetClass="path" presetSubtype="0" accel="50000" decel="50000" fill="hold" grpId="0" nodeType="withEffect">
                                  <p:stCondLst>
                                    <p:cond delay="0"/>
                                  </p:stCondLst>
                                  <p:childTnLst>
                                    <p:animMotion origin="layout" path="M -1.94444E-6 7.40741E-7 L 0.14896 7.40741E-7 " pathEditMode="relative" rAng="0" ptsTypes="AA">
                                      <p:cBhvr>
                                        <p:cTn id="82" dur="2000" fill="hold"/>
                                        <p:tgtEl>
                                          <p:spTgt spid="76"/>
                                        </p:tgtEl>
                                        <p:attrNameLst>
                                          <p:attrName>ppt_x</p:attrName>
                                          <p:attrName>ppt_y</p:attrName>
                                        </p:attrNameLst>
                                      </p:cBhvr>
                                      <p:rCtr x="74" y="0"/>
                                    </p:animMotion>
                                  </p:childTnLst>
                                </p:cTn>
                              </p:par>
                              <p:par>
                                <p:cTn id="83" presetID="63" presetClass="path" presetSubtype="0" accel="50000" decel="50000" fill="hold" grpId="0" nodeType="withEffect">
                                  <p:stCondLst>
                                    <p:cond delay="0"/>
                                  </p:stCondLst>
                                  <p:childTnLst>
                                    <p:animMotion origin="layout" path="M 1.38889E-6 2.96296E-6 L 0.19635 2.96296E-6 " pathEditMode="relative" rAng="0" ptsTypes="AA">
                                      <p:cBhvr>
                                        <p:cTn id="84" dur="2000" fill="hold"/>
                                        <p:tgtEl>
                                          <p:spTgt spid="75"/>
                                        </p:tgtEl>
                                        <p:attrNameLst>
                                          <p:attrName>ppt_x</p:attrName>
                                          <p:attrName>ppt_y</p:attrName>
                                        </p:attrNameLst>
                                      </p:cBhvr>
                                      <p:rCtr x="98" y="0"/>
                                    </p:animMotion>
                                  </p:childTnLst>
                                </p:cTn>
                              </p:par>
                              <p:par>
                                <p:cTn id="85" presetID="63" presetClass="path" presetSubtype="0" accel="50000" decel="50000" fill="hold" grpId="0" nodeType="withEffect">
                                  <p:stCondLst>
                                    <p:cond delay="0"/>
                                  </p:stCondLst>
                                  <p:childTnLst>
                                    <p:animMotion origin="layout" path="M -0.00052 0.0007 L 0.11302 0.0007 " pathEditMode="relative" rAng="0" ptsTypes="AA">
                                      <p:cBhvr>
                                        <p:cTn id="86" dur="2000" fill="hold"/>
                                        <p:tgtEl>
                                          <p:spTgt spid="77"/>
                                        </p:tgtEl>
                                        <p:attrNameLst>
                                          <p:attrName>ppt_x</p:attrName>
                                          <p:attrName>ppt_y</p:attrName>
                                        </p:attrNameLst>
                                      </p:cBhvr>
                                      <p:rCtr x="57" y="0"/>
                                    </p:animMotion>
                                  </p:childTnLst>
                                </p:cTn>
                              </p:par>
                              <p:par>
                                <p:cTn id="87" presetID="63" presetClass="path" presetSubtype="0" accel="50000" decel="50000" fill="hold" grpId="0" nodeType="withEffect">
                                  <p:stCondLst>
                                    <p:cond delay="0"/>
                                  </p:stCondLst>
                                  <p:childTnLst>
                                    <p:animMotion origin="layout" path="M -0.00104 7.40741E-7 L 0.21719 7.40741E-7 " pathEditMode="relative" rAng="0" ptsTypes="AA">
                                      <p:cBhvr>
                                        <p:cTn id="88" dur="2000" fill="hold"/>
                                        <p:tgtEl>
                                          <p:spTgt spid="74"/>
                                        </p:tgtEl>
                                        <p:attrNameLst>
                                          <p:attrName>ppt_x</p:attrName>
                                          <p:attrName>ppt_y</p:attrName>
                                        </p:attrNameLst>
                                      </p:cBhvr>
                                      <p:rCtr x="109" y="0"/>
                                    </p:animMotion>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6896">
                                            <p:txEl>
                                              <p:pRg st="5" end="5"/>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6896">
                                            <p:txEl>
                                              <p:pRg st="7" end="7"/>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6896">
                                            <p:txEl>
                                              <p:pRg st="8" end="8"/>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689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96" grpId="0" build="allAtOnce" animBg="1"/>
      <p:bldP spid="36873" grpId="0" animBg="1"/>
      <p:bldP spid="36873" grpId="1" animBg="1"/>
      <p:bldP spid="36891" grpId="0" animBg="1"/>
      <p:bldP spid="36891" grpId="1" animBg="1"/>
      <p:bldP spid="36892" grpId="0" animBg="1"/>
      <p:bldP spid="36892"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31" grpId="0"/>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725" y="1752600"/>
            <a:ext cx="8763000" cy="4525963"/>
          </a:xfrm>
        </p:spPr>
        <p:txBody>
          <a:bodyPr/>
          <a:lstStyle/>
          <a:p>
            <a:pPr lvl="1"/>
            <a:endParaRPr lang="en-US" dirty="0" smtClean="0"/>
          </a:p>
          <a:p>
            <a:pPr lvl="1"/>
            <a:endParaRPr lang="en-US" dirty="0" smtClean="0"/>
          </a:p>
          <a:p>
            <a:pPr lvl="1"/>
            <a:r>
              <a:rPr lang="en-US" dirty="0" smtClean="0"/>
              <a:t>If we were in class we might</a:t>
            </a:r>
          </a:p>
          <a:p>
            <a:pPr lvl="2"/>
            <a:r>
              <a:rPr lang="en-US" dirty="0" smtClean="0"/>
              <a:t>Stand up</a:t>
            </a:r>
          </a:p>
          <a:p>
            <a:pPr lvl="2"/>
            <a:r>
              <a:rPr lang="en-US" dirty="0" smtClean="0"/>
              <a:t>Look around</a:t>
            </a:r>
          </a:p>
          <a:p>
            <a:pPr lvl="2"/>
            <a:r>
              <a:rPr lang="en-US" dirty="0" smtClean="0"/>
              <a:t>And think………….</a:t>
            </a:r>
          </a:p>
          <a:p>
            <a:pPr lvl="1"/>
            <a:r>
              <a:rPr lang="en-US" dirty="0" smtClean="0"/>
              <a:t>We can’t see the rest of the class, so what do we do?</a:t>
            </a:r>
          </a:p>
          <a:p>
            <a:endParaRPr lang="en-US" dirty="0"/>
          </a:p>
        </p:txBody>
      </p:sp>
      <p:sp>
        <p:nvSpPr>
          <p:cNvPr id="4" name="Title 1"/>
          <p:cNvSpPr txBox="1">
            <a:spLocks/>
          </p:cNvSpPr>
          <p:nvPr/>
        </p:nvSpPr>
        <p:spPr bwMode="auto">
          <a:xfrm>
            <a:off x="228600" y="242887"/>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kern="0" dirty="0" smtClean="0">
                <a:solidFill>
                  <a:schemeClr val="bg1"/>
                </a:solidFill>
              </a:rPr>
              <a:t>Let’s start by asking a question</a:t>
            </a:r>
            <a:endParaRPr lang="en-US" kern="0" dirty="0">
              <a:solidFill>
                <a:schemeClr val="bg1"/>
              </a:solidFill>
            </a:endParaRPr>
          </a:p>
        </p:txBody>
      </p:sp>
      <p:sp>
        <p:nvSpPr>
          <p:cNvPr id="2" name="Title 1"/>
          <p:cNvSpPr>
            <a:spLocks noGrp="1"/>
          </p:cNvSpPr>
          <p:nvPr>
            <p:ph type="title"/>
          </p:nvPr>
        </p:nvSpPr>
        <p:spPr>
          <a:xfrm>
            <a:off x="352425" y="1766887"/>
            <a:ext cx="8229600" cy="1143000"/>
          </a:xfrm>
        </p:spPr>
        <p:txBody>
          <a:bodyPr/>
          <a:lstStyle/>
          <a:p>
            <a:r>
              <a:rPr lang="en-US" dirty="0" smtClean="0"/>
              <a:t>How tall is the class (in inches)?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endParaRPr lang="en-US" altLang="en-US" smtClean="0"/>
          </a:p>
        </p:txBody>
      </p:sp>
      <p:sp>
        <p:nvSpPr>
          <p:cNvPr id="21507" name="Rectangle 5"/>
          <p:cNvSpPr>
            <a:spLocks noGrp="1" noChangeArrowheads="1"/>
          </p:cNvSpPr>
          <p:nvPr>
            <p:ph type="body" idx="1"/>
          </p:nvPr>
        </p:nvSpPr>
        <p:spPr/>
        <p:txBody>
          <a:bodyPr/>
          <a:lstStyle/>
          <a:p>
            <a:pPr eaLnBrk="1" hangingPunct="1"/>
            <a:endParaRPr lang="en-US" altLang="en-US" smtClean="0"/>
          </a:p>
        </p:txBody>
      </p:sp>
      <p:pic>
        <p:nvPicPr>
          <p:cNvPr id="21508" name="Picture 6" descr="NDVI_wwatershed"/>
          <p:cNvPicPr>
            <a:picLocks noChangeAspect="1" noChangeArrowheads="1"/>
          </p:cNvPicPr>
          <p:nvPr/>
        </p:nvPicPr>
        <p:blipFill>
          <a:blip r:embed="rId3">
            <a:extLst>
              <a:ext uri="{28A0092B-C50C-407E-A947-70E740481C1C}">
                <a14:useLocalDpi xmlns:a14="http://schemas.microsoft.com/office/drawing/2010/main" val="0"/>
              </a:ext>
            </a:extLst>
          </a:blip>
          <a:srcRect l="2272" t="11766" r="4546" b="1961"/>
          <a:stretch>
            <a:fillRect/>
          </a:stretch>
        </p:blipFill>
        <p:spPr bwMode="auto">
          <a:xfrm>
            <a:off x="0" y="304800"/>
            <a:ext cx="9144000" cy="654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215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6"/>
          <p:cNvSpPr>
            <a:spLocks noGrp="1" noChangeArrowheads="1"/>
          </p:cNvSpPr>
          <p:nvPr>
            <p:ph type="title"/>
          </p:nvPr>
        </p:nvSpPr>
        <p:spPr/>
        <p:txBody>
          <a:bodyPr/>
          <a:lstStyle/>
          <a:p>
            <a:pPr eaLnBrk="1" hangingPunct="1"/>
            <a:endParaRPr lang="en-US" altLang="en-US" smtClean="0"/>
          </a:p>
        </p:txBody>
      </p:sp>
      <p:graphicFrame>
        <p:nvGraphicFramePr>
          <p:cNvPr id="1026" name="Object 5"/>
          <p:cNvGraphicFramePr>
            <a:graphicFrameLocks noGrp="1" noChangeAspect="1"/>
          </p:cNvGraphicFramePr>
          <p:nvPr>
            <p:ph idx="1"/>
          </p:nvPr>
        </p:nvGraphicFramePr>
        <p:xfrm>
          <a:off x="1066800" y="0"/>
          <a:ext cx="6934200" cy="6934200"/>
        </p:xfrm>
        <a:graphic>
          <a:graphicData uri="http://schemas.openxmlformats.org/presentationml/2006/ole">
            <mc:AlternateContent xmlns:mc="http://schemas.openxmlformats.org/markup-compatibility/2006">
              <mc:Choice xmlns:v="urn:schemas-microsoft-com:vml" Requires="v">
                <p:oleObj spid="_x0000_s1063" name="Acrobat Document" r:id="rId4" imgW="4800600" imgH="4800600" progId="AcroExch.Document.7">
                  <p:embed/>
                </p:oleObj>
              </mc:Choice>
              <mc:Fallback>
                <p:oleObj name="Acrobat Document" r:id="rId4" imgW="4800600" imgH="4800600" progId="AcroExch.Document.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0"/>
                        <a:ext cx="6934200" cy="693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032790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endParaRPr lang="en-US" altLang="en-US" smtClean="0"/>
          </a:p>
        </p:txBody>
      </p:sp>
      <p:sp>
        <p:nvSpPr>
          <p:cNvPr id="22531" name="Rectangle 3"/>
          <p:cNvSpPr>
            <a:spLocks noGrp="1" noChangeArrowheads="1"/>
          </p:cNvSpPr>
          <p:nvPr>
            <p:ph type="body" idx="1"/>
          </p:nvPr>
        </p:nvSpPr>
        <p:spPr/>
        <p:txBody>
          <a:bodyPr/>
          <a:lstStyle/>
          <a:p>
            <a:pPr eaLnBrk="1" hangingPunct="1"/>
            <a:endParaRPr lang="en-US" altLang="en-US" smtClean="0"/>
          </a:p>
        </p:txBody>
      </p:sp>
      <p:pic>
        <p:nvPicPr>
          <p:cNvPr id="22532" name="Picture 4" descr="Roads"/>
          <p:cNvPicPr>
            <a:picLocks noChangeAspect="1" noChangeArrowheads="1"/>
          </p:cNvPicPr>
          <p:nvPr/>
        </p:nvPicPr>
        <p:blipFill>
          <a:blip r:embed="rId2">
            <a:extLst>
              <a:ext uri="{28A0092B-C50C-407E-A947-70E740481C1C}">
                <a14:useLocalDpi xmlns:a14="http://schemas.microsoft.com/office/drawing/2010/main" val="0"/>
              </a:ext>
            </a:extLst>
          </a:blip>
          <a:srcRect t="8824" r="5302"/>
          <a:stretch>
            <a:fillRect/>
          </a:stretch>
        </p:blipFill>
        <p:spPr bwMode="auto">
          <a:xfrm>
            <a:off x="0" y="53975"/>
            <a:ext cx="9144000" cy="680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21728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endParaRPr lang="en-US" altLang="en-US" smtClean="0"/>
          </a:p>
        </p:txBody>
      </p:sp>
      <p:sp>
        <p:nvSpPr>
          <p:cNvPr id="23555" name="Rectangle 3"/>
          <p:cNvSpPr>
            <a:spLocks noGrp="1" noChangeArrowheads="1"/>
          </p:cNvSpPr>
          <p:nvPr>
            <p:ph type="body" idx="1"/>
          </p:nvPr>
        </p:nvSpPr>
        <p:spPr/>
        <p:txBody>
          <a:bodyPr/>
          <a:lstStyle/>
          <a:p>
            <a:pPr eaLnBrk="1" hangingPunct="1"/>
            <a:endParaRPr lang="en-US" altLang="en-US" smtClean="0"/>
          </a:p>
        </p:txBody>
      </p:sp>
      <p:pic>
        <p:nvPicPr>
          <p:cNvPr id="23556" name="Picture 4" descr="TPI_40"/>
          <p:cNvPicPr>
            <a:picLocks noChangeAspect="1" noChangeArrowheads="1"/>
          </p:cNvPicPr>
          <p:nvPr/>
        </p:nvPicPr>
        <p:blipFill>
          <a:blip r:embed="rId2">
            <a:extLst>
              <a:ext uri="{28A0092B-C50C-407E-A947-70E740481C1C}">
                <a14:useLocalDpi xmlns:a14="http://schemas.microsoft.com/office/drawing/2010/main" val="0"/>
              </a:ext>
            </a:extLst>
          </a:blip>
          <a:srcRect t="8824" r="5302"/>
          <a:stretch>
            <a:fillRect/>
          </a:stretch>
        </p:blipFill>
        <p:spPr bwMode="auto">
          <a:xfrm>
            <a:off x="-381000" y="-228600"/>
            <a:ext cx="952500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90222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endParaRPr lang="en-US" altLang="en-US" smtClean="0"/>
          </a:p>
        </p:txBody>
      </p:sp>
      <p:sp>
        <p:nvSpPr>
          <p:cNvPr id="24579" name="Rectangle 3"/>
          <p:cNvSpPr>
            <a:spLocks noGrp="1" noChangeArrowheads="1"/>
          </p:cNvSpPr>
          <p:nvPr>
            <p:ph type="body" idx="1"/>
          </p:nvPr>
        </p:nvSpPr>
        <p:spPr/>
        <p:txBody>
          <a:bodyPr/>
          <a:lstStyle/>
          <a:p>
            <a:pPr eaLnBrk="1" hangingPunct="1"/>
            <a:endParaRPr lang="en-US" altLang="en-US" smtClean="0"/>
          </a:p>
        </p:txBody>
      </p:sp>
      <p:pic>
        <p:nvPicPr>
          <p:cNvPr id="24580" name="Picture 4" descr="all_30mpts"/>
          <p:cNvPicPr>
            <a:picLocks noChangeAspect="1" noChangeArrowheads="1"/>
          </p:cNvPicPr>
          <p:nvPr/>
        </p:nvPicPr>
        <p:blipFill>
          <a:blip r:embed="rId2">
            <a:extLst>
              <a:ext uri="{28A0092B-C50C-407E-A947-70E740481C1C}">
                <a14:useLocalDpi xmlns:a14="http://schemas.microsoft.com/office/drawing/2010/main" val="0"/>
              </a:ext>
            </a:extLst>
          </a:blip>
          <a:srcRect l="1706" t="9244" r="4425" b="1703"/>
          <a:stretch>
            <a:fillRect/>
          </a:stretch>
        </p:blipFill>
        <p:spPr bwMode="auto">
          <a:xfrm>
            <a:off x="0" y="0"/>
            <a:ext cx="9144000" cy="670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263671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33"/>
          <p:cNvSpPr>
            <a:spLocks noGrp="1" noChangeArrowheads="1"/>
          </p:cNvSpPr>
          <p:nvPr>
            <p:ph type="title"/>
          </p:nvPr>
        </p:nvSpPr>
        <p:spPr/>
        <p:txBody>
          <a:bodyPr/>
          <a:lstStyle/>
          <a:p>
            <a:pPr eaLnBrk="1" hangingPunct="1"/>
            <a:endParaRPr lang="en-US" altLang="en-US" smtClean="0"/>
          </a:p>
        </p:txBody>
      </p:sp>
      <p:pic>
        <p:nvPicPr>
          <p:cNvPr id="25603" name="Picture 4" descr="zoom_all30m"/>
          <p:cNvPicPr>
            <a:picLocks noChangeAspect="1" noChangeArrowheads="1"/>
          </p:cNvPicPr>
          <p:nvPr/>
        </p:nvPicPr>
        <p:blipFill>
          <a:blip r:embed="rId3">
            <a:extLst>
              <a:ext uri="{28A0092B-C50C-407E-A947-70E740481C1C}">
                <a14:useLocalDpi xmlns:a14="http://schemas.microsoft.com/office/drawing/2010/main" val="0"/>
              </a:ext>
            </a:extLst>
          </a:blip>
          <a:srcRect t="3922" r="9091"/>
          <a:stretch>
            <a:fillRect/>
          </a:stretch>
        </p:blipFill>
        <p:spPr bwMode="auto">
          <a:xfrm>
            <a:off x="0" y="-609600"/>
            <a:ext cx="9144000" cy="7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204" name="Group 700"/>
          <p:cNvGraphicFramePr>
            <a:graphicFrameLocks noGrp="1"/>
          </p:cNvGraphicFramePr>
          <p:nvPr>
            <p:ph idx="1"/>
          </p:nvPr>
        </p:nvGraphicFramePr>
        <p:xfrm>
          <a:off x="0" y="2362200"/>
          <a:ext cx="9144000" cy="4495801"/>
        </p:xfrm>
        <a:graphic>
          <a:graphicData uri="http://schemas.openxmlformats.org/drawingml/2006/table">
            <a:tbl>
              <a:tblPr/>
              <a:tblGrid>
                <a:gridCol w="381000"/>
                <a:gridCol w="990600"/>
                <a:gridCol w="1158875"/>
                <a:gridCol w="701675"/>
                <a:gridCol w="660400"/>
                <a:gridCol w="522288"/>
                <a:gridCol w="1182687"/>
                <a:gridCol w="1376363"/>
                <a:gridCol w="1198562"/>
                <a:gridCol w="971550"/>
              </a:tblGrid>
              <a:tr h="498475">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ID</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X</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Y</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NDVI</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TWI</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TPI</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STRM_PWR</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LS_5-2</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LS_5-7</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roads</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1</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418344.490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4887912.940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5.18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5.72</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0.10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0.52</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32.01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592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2</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418374.490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4887912.940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5.25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4.21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7.07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750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3</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418404.490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4887912.940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5.27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4.33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5.00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4</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418254.490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148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4.99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7.50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0.44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96.17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9088">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5</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418284.490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5.11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9.59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0.11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69.46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6</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418314.490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7.24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0.29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42.72</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750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7</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418344.490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5.06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3.85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0.64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15.81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8</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418374.490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5.35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2.25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0.63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7.07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9</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418404.490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4.58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0.85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29.15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750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10</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418434.490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146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4.41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2.46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0.48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14.14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11</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418464.490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143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5.63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4.26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0.14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0.46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5.00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9088">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12</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418014.490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4887852.940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4.74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2.05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0.52</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10.00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29643112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endParaRPr lang="en-US" altLang="en-US" smtClean="0"/>
          </a:p>
        </p:txBody>
      </p:sp>
      <p:sp>
        <p:nvSpPr>
          <p:cNvPr id="26627" name="Rectangle 3"/>
          <p:cNvSpPr>
            <a:spLocks noGrp="1" noChangeArrowheads="1"/>
          </p:cNvSpPr>
          <p:nvPr>
            <p:ph type="body" idx="1"/>
          </p:nvPr>
        </p:nvSpPr>
        <p:spPr/>
        <p:txBody>
          <a:bodyPr/>
          <a:lstStyle/>
          <a:p>
            <a:pPr eaLnBrk="1" hangingPunct="1"/>
            <a:endParaRPr lang="en-US" altLang="en-US" smtClean="0"/>
          </a:p>
        </p:txBody>
      </p:sp>
      <p:pic>
        <p:nvPicPr>
          <p:cNvPr id="26628" name="Picture 4" descr="Access_polygon"/>
          <p:cNvPicPr>
            <a:picLocks noChangeAspect="1" noChangeArrowheads="1"/>
          </p:cNvPicPr>
          <p:nvPr/>
        </p:nvPicPr>
        <p:blipFill>
          <a:blip r:embed="rId2">
            <a:extLst>
              <a:ext uri="{28A0092B-C50C-407E-A947-70E740481C1C}">
                <a14:useLocalDpi xmlns:a14="http://schemas.microsoft.com/office/drawing/2010/main" val="0"/>
              </a:ext>
            </a:extLst>
          </a:blip>
          <a:srcRect l="3030" t="9804" r="6061" b="2942"/>
          <a:stretch>
            <a:fillRect/>
          </a:stretch>
        </p:blipFill>
        <p:spPr bwMode="auto">
          <a:xfrm>
            <a:off x="0" y="0"/>
            <a:ext cx="9144000" cy="678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82714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type="title"/>
          </p:nvPr>
        </p:nvSpPr>
        <p:spPr/>
        <p:txBody>
          <a:bodyPr/>
          <a:lstStyle/>
          <a:p>
            <a:pPr eaLnBrk="1" hangingPunct="1"/>
            <a:endParaRPr lang="en-US" altLang="en-US" smtClean="0"/>
          </a:p>
        </p:txBody>
      </p:sp>
      <p:graphicFrame>
        <p:nvGraphicFramePr>
          <p:cNvPr id="2050" name="Object 4"/>
          <p:cNvGraphicFramePr>
            <a:graphicFrameLocks noGrp="1" noChangeAspect="1"/>
          </p:cNvGraphicFramePr>
          <p:nvPr>
            <p:ph idx="1"/>
          </p:nvPr>
        </p:nvGraphicFramePr>
        <p:xfrm>
          <a:off x="1219200" y="0"/>
          <a:ext cx="6858000" cy="6858000"/>
        </p:xfrm>
        <a:graphic>
          <a:graphicData uri="http://schemas.openxmlformats.org/presentationml/2006/ole">
            <mc:AlternateContent xmlns:mc="http://schemas.openxmlformats.org/markup-compatibility/2006">
              <mc:Choice xmlns:v="urn:schemas-microsoft-com:vml" Requires="v">
                <p:oleObj spid="_x0000_s2086"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344831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4"/>
          <p:cNvGraphicFramePr>
            <a:graphicFrameLocks noGrp="1" noChangeAspect="1"/>
          </p:cNvGraphicFramePr>
          <p:nvPr>
            <p:ph idx="1"/>
          </p:nvPr>
        </p:nvGraphicFramePr>
        <p:xfrm>
          <a:off x="1295400" y="0"/>
          <a:ext cx="6858000" cy="6858000"/>
        </p:xfrm>
        <a:graphic>
          <a:graphicData uri="http://schemas.openxmlformats.org/presentationml/2006/ole">
            <mc:AlternateContent xmlns:mc="http://schemas.openxmlformats.org/markup-compatibility/2006">
              <mc:Choice xmlns:v="urn:schemas-microsoft-com:vml" Requires="v">
                <p:oleObj spid="_x0000_s4134"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328221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p:txBody>
          <a:bodyPr/>
          <a:lstStyle/>
          <a:p>
            <a:pPr eaLnBrk="1" hangingPunct="1"/>
            <a:endParaRPr lang="en-US" altLang="en-US" smtClean="0"/>
          </a:p>
        </p:txBody>
      </p:sp>
      <p:graphicFrame>
        <p:nvGraphicFramePr>
          <p:cNvPr id="5122" name="Object 4"/>
          <p:cNvGraphicFramePr>
            <a:graphicFrameLocks noGrp="1" noChangeAspect="1"/>
          </p:cNvGraphicFramePr>
          <p:nvPr>
            <p:ph idx="1"/>
          </p:nvPr>
        </p:nvGraphicFramePr>
        <p:xfrm>
          <a:off x="1143000" y="0"/>
          <a:ext cx="6858000" cy="6858000"/>
        </p:xfrm>
        <a:graphic>
          <a:graphicData uri="http://schemas.openxmlformats.org/presentationml/2006/ole">
            <mc:AlternateContent xmlns:mc="http://schemas.openxmlformats.org/markup-compatibility/2006">
              <mc:Choice xmlns:v="urn:schemas-microsoft-com:vml" Requires="v">
                <p:oleObj spid="_x0000_s5158"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700147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tall is the class?</a:t>
            </a:r>
            <a:endParaRPr lang="en-US" dirty="0"/>
          </a:p>
        </p:txBody>
      </p:sp>
      <p:sp>
        <p:nvSpPr>
          <p:cNvPr id="3" name="Content Placeholder 2"/>
          <p:cNvSpPr>
            <a:spLocks noGrp="1"/>
          </p:cNvSpPr>
          <p:nvPr>
            <p:ph idx="1"/>
          </p:nvPr>
        </p:nvSpPr>
        <p:spPr/>
        <p:txBody>
          <a:bodyPr/>
          <a:lstStyle/>
          <a:p>
            <a:r>
              <a:rPr lang="en-US" dirty="0" smtClean="0"/>
              <a:t>Think about how you could most efficiently answer this question</a:t>
            </a:r>
          </a:p>
          <a:p>
            <a:pPr lvl="1"/>
            <a:r>
              <a:rPr lang="en-US" dirty="0" smtClean="0"/>
              <a:t>What data do you need?</a:t>
            </a:r>
          </a:p>
          <a:p>
            <a:pPr lvl="1"/>
            <a:r>
              <a:rPr lang="en-US" dirty="0" smtClean="0"/>
              <a:t>How do you gather that data?</a:t>
            </a:r>
          </a:p>
          <a:p>
            <a:pPr lvl="1"/>
            <a:r>
              <a:rPr lang="en-US" dirty="0" smtClean="0"/>
              <a:t>What will your answer mean?</a:t>
            </a:r>
          </a:p>
          <a:p>
            <a:endParaRPr lang="en-US" dirty="0" smtClean="0"/>
          </a:p>
          <a:p>
            <a:endParaRPr lang="en-US" dirty="0" smtClean="0"/>
          </a:p>
          <a:p>
            <a:pPr lvl="1"/>
            <a:endParaRPr lang="en-US" dirty="0" smtClean="0"/>
          </a:p>
          <a:p>
            <a:pPr lvl="1"/>
            <a:endParaRPr lang="en-US" dirty="0" smtClean="0"/>
          </a:p>
          <a:p>
            <a:pPr lvl="1"/>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endParaRPr lang="en-US" altLang="en-US" smtClean="0"/>
          </a:p>
        </p:txBody>
      </p:sp>
      <p:sp>
        <p:nvSpPr>
          <p:cNvPr id="27651" name="Rectangle 3"/>
          <p:cNvSpPr>
            <a:spLocks noGrp="1" noChangeArrowheads="1"/>
          </p:cNvSpPr>
          <p:nvPr>
            <p:ph type="body" idx="1"/>
          </p:nvPr>
        </p:nvSpPr>
        <p:spPr/>
        <p:txBody>
          <a:bodyPr/>
          <a:lstStyle/>
          <a:p>
            <a:pPr eaLnBrk="1" hangingPunct="1"/>
            <a:endParaRPr lang="en-US" altLang="en-US" smtClean="0"/>
          </a:p>
        </p:txBody>
      </p:sp>
      <p:pic>
        <p:nvPicPr>
          <p:cNvPr id="27652" name="Picture 4" descr="cLHS_150onAccess"/>
          <p:cNvPicPr>
            <a:picLocks noChangeAspect="1" noChangeArrowheads="1"/>
          </p:cNvPicPr>
          <p:nvPr/>
        </p:nvPicPr>
        <p:blipFill>
          <a:blip r:embed="rId2">
            <a:extLst>
              <a:ext uri="{28A0092B-C50C-407E-A947-70E740481C1C}">
                <a14:useLocalDpi xmlns:a14="http://schemas.microsoft.com/office/drawing/2010/main" val="0"/>
              </a:ext>
            </a:extLst>
          </a:blip>
          <a:srcRect l="2272" t="9804" r="6819" b="1961"/>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35470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endParaRPr lang="en-US" altLang="en-US" smtClean="0"/>
          </a:p>
        </p:txBody>
      </p:sp>
      <p:sp>
        <p:nvSpPr>
          <p:cNvPr id="28675" name="Rectangle 3"/>
          <p:cNvSpPr>
            <a:spLocks noGrp="1" noChangeArrowheads="1"/>
          </p:cNvSpPr>
          <p:nvPr>
            <p:ph type="body" idx="1"/>
          </p:nvPr>
        </p:nvSpPr>
        <p:spPr/>
        <p:txBody>
          <a:bodyPr/>
          <a:lstStyle/>
          <a:p>
            <a:pPr eaLnBrk="1" hangingPunct="1"/>
            <a:endParaRPr lang="en-US" altLang="en-US" smtClean="0"/>
          </a:p>
        </p:txBody>
      </p:sp>
      <p:pic>
        <p:nvPicPr>
          <p:cNvPr id="28676" name="Picture 4" descr="cLHS_50"/>
          <p:cNvPicPr>
            <a:picLocks noChangeAspect="1" noChangeArrowheads="1"/>
          </p:cNvPicPr>
          <p:nvPr/>
        </p:nvPicPr>
        <p:blipFill>
          <a:blip r:embed="rId2">
            <a:extLst>
              <a:ext uri="{28A0092B-C50C-407E-A947-70E740481C1C}">
                <a14:useLocalDpi xmlns:a14="http://schemas.microsoft.com/office/drawing/2010/main" val="0"/>
              </a:ext>
            </a:extLst>
          </a:blip>
          <a:srcRect l="2272" t="9804" r="6061"/>
          <a:stretch>
            <a:fillRect/>
          </a:stretch>
        </p:blipFill>
        <p:spPr bwMode="auto">
          <a:xfrm>
            <a:off x="0" y="0"/>
            <a:ext cx="9220200" cy="701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85806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endParaRPr lang="en-US" altLang="en-US" smtClean="0"/>
          </a:p>
        </p:txBody>
      </p:sp>
      <p:sp>
        <p:nvSpPr>
          <p:cNvPr id="29699" name="Rectangle 3"/>
          <p:cNvSpPr>
            <a:spLocks noGrp="1" noChangeArrowheads="1"/>
          </p:cNvSpPr>
          <p:nvPr>
            <p:ph type="body" idx="1"/>
          </p:nvPr>
        </p:nvSpPr>
        <p:spPr/>
        <p:txBody>
          <a:bodyPr/>
          <a:lstStyle/>
          <a:p>
            <a:pPr eaLnBrk="1" hangingPunct="1"/>
            <a:endParaRPr lang="en-US" altLang="en-US" smtClean="0"/>
          </a:p>
        </p:txBody>
      </p:sp>
      <p:pic>
        <p:nvPicPr>
          <p:cNvPr id="29700" name="Picture 4" descr="Zoom2_tpi"/>
          <p:cNvPicPr>
            <a:picLocks noChangeAspect="1" noChangeArrowheads="1"/>
          </p:cNvPicPr>
          <p:nvPr/>
        </p:nvPicPr>
        <p:blipFill>
          <a:blip r:embed="rId2">
            <a:extLst>
              <a:ext uri="{28A0092B-C50C-407E-A947-70E740481C1C}">
                <a14:useLocalDpi xmlns:a14="http://schemas.microsoft.com/office/drawing/2010/main" val="0"/>
              </a:ext>
            </a:extLst>
          </a:blip>
          <a:srcRect t="11765" r="9091"/>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94314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defRPr/>
            </a:pPr>
            <a:r>
              <a:rPr lang="en-US" smtClean="0">
                <a:solidFill>
                  <a:schemeClr val="bg1"/>
                </a:solidFill>
                <a:effectLst>
                  <a:outerShdw blurRad="38100" dist="38100" dir="2700000" algn="tl">
                    <a:srgbClr val="C0C0C0"/>
                  </a:outerShdw>
                </a:effectLst>
              </a:rPr>
              <a:t>Summary cLHS</a:t>
            </a:r>
          </a:p>
        </p:txBody>
      </p:sp>
      <p:sp>
        <p:nvSpPr>
          <p:cNvPr id="30723" name="Rectangle 3"/>
          <p:cNvSpPr>
            <a:spLocks noGrp="1" noChangeArrowheads="1"/>
          </p:cNvSpPr>
          <p:nvPr>
            <p:ph type="body" idx="1"/>
          </p:nvPr>
        </p:nvSpPr>
        <p:spPr>
          <a:solidFill>
            <a:srgbClr val="596085">
              <a:alpha val="74901"/>
            </a:srgbClr>
          </a:solidFill>
        </p:spPr>
        <p:txBody>
          <a:bodyPr/>
          <a:lstStyle/>
          <a:p>
            <a:pPr eaLnBrk="1" hangingPunct="1">
              <a:lnSpc>
                <a:spcPct val="90000"/>
              </a:lnSpc>
            </a:pPr>
            <a:r>
              <a:rPr lang="en-US" altLang="en-US" smtClean="0">
                <a:solidFill>
                  <a:schemeClr val="bg1"/>
                </a:solidFill>
              </a:rPr>
              <a:t>Representative sample of multiple variables – meets multiple goals</a:t>
            </a:r>
          </a:p>
          <a:p>
            <a:pPr eaLnBrk="1" hangingPunct="1">
              <a:lnSpc>
                <a:spcPct val="90000"/>
              </a:lnSpc>
            </a:pPr>
            <a:r>
              <a:rPr lang="en-US" altLang="en-US" smtClean="0">
                <a:solidFill>
                  <a:schemeClr val="bg1"/>
                </a:solidFill>
              </a:rPr>
              <a:t>Statistically unbiased</a:t>
            </a:r>
          </a:p>
          <a:p>
            <a:pPr eaLnBrk="1" hangingPunct="1">
              <a:lnSpc>
                <a:spcPct val="90000"/>
              </a:lnSpc>
            </a:pPr>
            <a:r>
              <a:rPr lang="en-US" altLang="en-US" smtClean="0">
                <a:solidFill>
                  <a:schemeClr val="bg1"/>
                </a:solidFill>
              </a:rPr>
              <a:t>Can minimize the number of samples</a:t>
            </a:r>
          </a:p>
          <a:p>
            <a:pPr lvl="1" eaLnBrk="1" hangingPunct="1">
              <a:lnSpc>
                <a:spcPct val="90000"/>
              </a:lnSpc>
            </a:pPr>
            <a:r>
              <a:rPr lang="en-US" altLang="en-US" smtClean="0">
                <a:solidFill>
                  <a:schemeClr val="bg1"/>
                </a:solidFill>
              </a:rPr>
              <a:t>As few as 5 samples gave a reasonable representation of some environmental covariates</a:t>
            </a:r>
          </a:p>
          <a:p>
            <a:pPr eaLnBrk="1" hangingPunct="1">
              <a:lnSpc>
                <a:spcPct val="90000"/>
              </a:lnSpc>
            </a:pPr>
            <a:r>
              <a:rPr lang="en-US" altLang="en-US" smtClean="0">
                <a:solidFill>
                  <a:schemeClr val="bg1"/>
                </a:solidFill>
              </a:rPr>
              <a:t>Uses environmental covariates that are becoming commonly available</a:t>
            </a:r>
          </a:p>
          <a:p>
            <a:pPr eaLnBrk="1" hangingPunct="1">
              <a:lnSpc>
                <a:spcPct val="90000"/>
              </a:lnSpc>
            </a:pPr>
            <a:endParaRPr lang="en-US" altLang="en-US" smtClean="0">
              <a:solidFill>
                <a:schemeClr val="bg1"/>
              </a:solidFill>
            </a:endParaRPr>
          </a:p>
        </p:txBody>
      </p:sp>
    </p:spTree>
    <p:extLst>
      <p:ext uri="{BB962C8B-B14F-4D97-AF65-F5344CB8AC3E}">
        <p14:creationId xmlns:p14="http://schemas.microsoft.com/office/powerpoint/2010/main" val="162928734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Practical </a:t>
            </a:r>
            <a:r>
              <a:rPr lang="en-US" dirty="0" err="1" smtClean="0"/>
              <a:t>cLHS</a:t>
            </a:r>
            <a:endParaRPr lang="en-US" dirty="0"/>
          </a:p>
        </p:txBody>
      </p:sp>
      <p:sp>
        <p:nvSpPr>
          <p:cNvPr id="3" name="Content Placeholder 2"/>
          <p:cNvSpPr>
            <a:spLocks noGrp="1"/>
          </p:cNvSpPr>
          <p:nvPr>
            <p:ph idx="1"/>
          </p:nvPr>
        </p:nvSpPr>
        <p:spPr>
          <a:xfrm>
            <a:off x="0" y="990601"/>
            <a:ext cx="9144000" cy="5867400"/>
          </a:xfrm>
        </p:spPr>
        <p:txBody>
          <a:bodyPr/>
          <a:lstStyle/>
          <a:p>
            <a:r>
              <a:rPr lang="en-US" sz="2800" dirty="0" err="1" smtClean="0"/>
              <a:t>Brungard</a:t>
            </a:r>
            <a:r>
              <a:rPr lang="en-US" sz="2800" dirty="0" smtClean="0"/>
              <a:t> and Johanson 2015. The gate’s locked! I can’t get to the exact sampling spot … can I sample nearby?  </a:t>
            </a:r>
            <a:r>
              <a:rPr lang="en-US" sz="2800" dirty="0" err="1" smtClean="0"/>
              <a:t>Pedometron</a:t>
            </a:r>
            <a:r>
              <a:rPr lang="en-US" sz="2800" dirty="0"/>
              <a:t> </a:t>
            </a:r>
            <a:r>
              <a:rPr lang="en-US" sz="2800" dirty="0">
                <a:solidFill>
                  <a:schemeClr val="accent2">
                    <a:lumMod val="75000"/>
                  </a:schemeClr>
                </a:solidFill>
                <a:hlinkClick r:id="rId2"/>
              </a:rPr>
              <a:t>http://</a:t>
            </a:r>
            <a:r>
              <a:rPr lang="en-US" sz="2800" dirty="0" smtClean="0">
                <a:solidFill>
                  <a:schemeClr val="accent2">
                    <a:lumMod val="75000"/>
                  </a:schemeClr>
                </a:solidFill>
                <a:hlinkClick r:id="rId2"/>
              </a:rPr>
              <a:t>www.pedometrics.org/Pedometron/Pedometron37.pdf</a:t>
            </a:r>
            <a:endParaRPr lang="en-US" sz="2800" dirty="0" smtClean="0">
              <a:solidFill>
                <a:schemeClr val="accent2">
                  <a:lumMod val="75000"/>
                </a:schemeClr>
              </a:solidFill>
            </a:endParaRPr>
          </a:p>
          <a:p>
            <a:r>
              <a:rPr lang="en-US" sz="2800" dirty="0" err="1" smtClean="0"/>
              <a:t>Roudier</a:t>
            </a:r>
            <a:r>
              <a:rPr lang="en-US" sz="2800" dirty="0" smtClean="0"/>
              <a:t>, Hewitt, and </a:t>
            </a:r>
            <a:r>
              <a:rPr lang="en-US" sz="2800" dirty="0" err="1" smtClean="0"/>
              <a:t>Beaudette</a:t>
            </a:r>
            <a:r>
              <a:rPr lang="en-US" sz="2800" dirty="0" smtClean="0"/>
              <a:t> 2012.  A conditioned </a:t>
            </a:r>
            <a:r>
              <a:rPr lang="en-US" sz="2800" dirty="0" err="1" smtClean="0"/>
              <a:t>latin</a:t>
            </a:r>
            <a:r>
              <a:rPr lang="en-US" sz="2800" dirty="0" smtClean="0"/>
              <a:t> hypercube sampling algorithm incorporating </a:t>
            </a:r>
            <a:r>
              <a:rPr lang="en-US" sz="2800" dirty="0"/>
              <a:t>operational constraints. </a:t>
            </a:r>
            <a:r>
              <a:rPr lang="en-US" sz="1400" dirty="0"/>
              <a:t>In book: Digital Soil Assessments and Beyond: Proceedings of the 5th Global Workshop on Digital Soil Mapping, Publisher: CRC Press, Editors: </a:t>
            </a:r>
            <a:r>
              <a:rPr lang="en-US" sz="1400" dirty="0" err="1"/>
              <a:t>Budiman</a:t>
            </a:r>
            <a:r>
              <a:rPr lang="en-US" sz="1400" dirty="0"/>
              <a:t> </a:t>
            </a:r>
            <a:r>
              <a:rPr lang="en-US" sz="1400" dirty="0" err="1"/>
              <a:t>Minasny</a:t>
            </a:r>
            <a:r>
              <a:rPr lang="en-US" sz="1400" dirty="0"/>
              <a:t>, ‎Brendan P. Malone, ‎Alex B. McBratney, pp.227-232 </a:t>
            </a:r>
            <a:r>
              <a:rPr lang="en-US" sz="2800" dirty="0">
                <a:hlinkClick r:id="rId3"/>
              </a:rPr>
              <a:t>https://</a:t>
            </a:r>
            <a:r>
              <a:rPr lang="en-US" sz="2800" dirty="0" smtClean="0">
                <a:hlinkClick r:id="rId3"/>
              </a:rPr>
              <a:t>www.researchgate.net/publication/260516791_A_conditioned_Latin_hypercube_sampling_algorithm_incorporating_operational_constraints</a:t>
            </a:r>
            <a:endParaRPr lang="en-US" sz="2800" dirty="0" smtClean="0"/>
          </a:p>
          <a:p>
            <a:endParaRPr lang="en-US" sz="2800" dirty="0"/>
          </a:p>
        </p:txBody>
      </p:sp>
    </p:spTree>
    <p:extLst>
      <p:ext uri="{BB962C8B-B14F-4D97-AF65-F5344CB8AC3E}">
        <p14:creationId xmlns:p14="http://schemas.microsoft.com/office/powerpoint/2010/main" val="240835676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6988651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Samples</a:t>
            </a:r>
            <a:endParaRPr lang="en-US" dirty="0"/>
          </a:p>
        </p:txBody>
      </p:sp>
      <p:sp>
        <p:nvSpPr>
          <p:cNvPr id="3" name="Content Placeholder 2"/>
          <p:cNvSpPr>
            <a:spLocks noGrp="1"/>
          </p:cNvSpPr>
          <p:nvPr>
            <p:ph idx="1"/>
          </p:nvPr>
        </p:nvSpPr>
        <p:spPr/>
        <p:txBody>
          <a:bodyPr/>
          <a:lstStyle/>
          <a:p>
            <a:endParaRPr lang="en-US" dirty="0" smtClean="0"/>
          </a:p>
          <a:p>
            <a:r>
              <a:rPr lang="en-US" dirty="0" smtClean="0"/>
              <a:t>Traditional </a:t>
            </a:r>
            <a:r>
              <a:rPr lang="en-US" dirty="0" smtClean="0"/>
              <a:t>‘one-way’ MDD </a:t>
            </a:r>
            <a:r>
              <a:rPr lang="en-US" dirty="0" smtClean="0"/>
              <a:t>approach</a:t>
            </a:r>
          </a:p>
          <a:p>
            <a:endParaRPr lang="en-US" dirty="0"/>
          </a:p>
          <a:p>
            <a:r>
              <a:rPr lang="en-US" dirty="0"/>
              <a:t>Comparison of total and sampled distributions</a:t>
            </a:r>
          </a:p>
          <a:p>
            <a:endParaRPr lang="en-US" dirty="0" smtClean="0"/>
          </a:p>
        </p:txBody>
      </p:sp>
    </p:spTree>
    <p:extLst>
      <p:ext uri="{BB962C8B-B14F-4D97-AF65-F5344CB8AC3E}">
        <p14:creationId xmlns:p14="http://schemas.microsoft.com/office/powerpoint/2010/main" val="6790548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u="sng" dirty="0" smtClean="0">
                <a:solidFill>
                  <a:schemeClr val="tx1"/>
                </a:solidFill>
              </a:rPr>
              <a:t>Sample Size Requirements</a:t>
            </a:r>
            <a:endParaRPr lang="en-US" dirty="0">
              <a:solidFill>
                <a:schemeClr val="tx1"/>
              </a:solidFill>
            </a:endParaRPr>
          </a:p>
        </p:txBody>
      </p:sp>
      <p:sp>
        <p:nvSpPr>
          <p:cNvPr id="10243" name="Content Placeholder 2"/>
          <p:cNvSpPr>
            <a:spLocks noGrp="1"/>
          </p:cNvSpPr>
          <p:nvPr>
            <p:ph sz="quarter" idx="1"/>
          </p:nvPr>
        </p:nvSpPr>
        <p:spPr>
          <a:xfrm>
            <a:off x="457200" y="1600200"/>
            <a:ext cx="7467600" cy="4873625"/>
          </a:xfrm>
        </p:spPr>
        <p:txBody>
          <a:bodyPr/>
          <a:lstStyle/>
          <a:p>
            <a:pPr eaLnBrk="1" hangingPunct="1">
              <a:buFont typeface="Wingdings" panose="05000000000000000000" pitchFamily="2" charset="2"/>
              <a:buNone/>
            </a:pPr>
            <a:r>
              <a:rPr lang="en-US" altLang="en-US" sz="4000" dirty="0" smtClean="0"/>
              <a:t>depend on:</a:t>
            </a:r>
          </a:p>
          <a:p>
            <a:pPr marL="858838" lvl="1" indent="-401638" eaLnBrk="1" hangingPunct="1"/>
            <a:r>
              <a:rPr lang="en-US" altLang="en-US" sz="2800" dirty="0" smtClean="0"/>
              <a:t>MDD - minimum detectable difference </a:t>
            </a:r>
          </a:p>
          <a:p>
            <a:pPr marL="858838" lvl="1" indent="-401638" eaLnBrk="1" hangingPunct="1"/>
            <a:r>
              <a:rPr lang="en-US" altLang="en-US" sz="2800" dirty="0" smtClean="0"/>
              <a:t>Variance (multi-scale) </a:t>
            </a:r>
          </a:p>
          <a:p>
            <a:pPr marL="858838" lvl="1" indent="-401638" eaLnBrk="1" hangingPunct="1"/>
            <a:r>
              <a:rPr lang="en-US" altLang="en-US" sz="2800" dirty="0" smtClean="0"/>
              <a:t>Error and Precision Rates – alpha, power</a:t>
            </a:r>
          </a:p>
          <a:p>
            <a:pPr marL="1133475" lvl="2" indent="-401638" eaLnBrk="1" hangingPunct="1"/>
            <a:r>
              <a:rPr lang="en-US" altLang="en-US" sz="2500" dirty="0" smtClean="0"/>
              <a:t>This can include things like desired confidence level</a:t>
            </a:r>
          </a:p>
          <a:p>
            <a:pPr eaLnBrk="1" hangingPunct="1"/>
            <a:endParaRPr lang="en-US" altLang="en-US" dirty="0" smtClean="0"/>
          </a:p>
        </p:txBody>
      </p:sp>
    </p:spTree>
    <p:extLst>
      <p:ext uri="{BB962C8B-B14F-4D97-AF65-F5344CB8AC3E}">
        <p14:creationId xmlns:p14="http://schemas.microsoft.com/office/powerpoint/2010/main" val="41470237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457200" y="228600"/>
            <a:ext cx="8229600" cy="1139825"/>
          </a:xfrm>
        </p:spPr>
        <p:txBody>
          <a:bodyPr/>
          <a:lstStyle/>
          <a:p>
            <a:pPr eaLnBrk="1" fontAlgn="auto" hangingPunct="1">
              <a:spcAft>
                <a:spcPts val="0"/>
              </a:spcAft>
              <a:defRPr/>
            </a:pPr>
            <a:r>
              <a:rPr lang="en-US" sz="4800" dirty="0">
                <a:solidFill>
                  <a:schemeClr val="tx1"/>
                </a:solidFill>
              </a:rPr>
              <a:t>MDD</a:t>
            </a:r>
          </a:p>
        </p:txBody>
      </p:sp>
      <p:sp>
        <p:nvSpPr>
          <p:cNvPr id="11267" name="Rectangle 3"/>
          <p:cNvSpPr>
            <a:spLocks noGrp="1" noChangeArrowheads="1"/>
          </p:cNvSpPr>
          <p:nvPr>
            <p:ph sz="quarter" idx="1"/>
          </p:nvPr>
        </p:nvSpPr>
        <p:spPr>
          <a:xfrm>
            <a:off x="457200" y="1219200"/>
            <a:ext cx="8686800" cy="5257800"/>
          </a:xfrm>
        </p:spPr>
        <p:txBody>
          <a:bodyPr/>
          <a:lstStyle/>
          <a:p>
            <a:pPr eaLnBrk="1" hangingPunct="1"/>
            <a:r>
              <a:rPr lang="en-US" altLang="en-US" dirty="0" smtClean="0"/>
              <a:t>Functionally important differences </a:t>
            </a:r>
          </a:p>
          <a:p>
            <a:pPr lvl="1" eaLnBrk="1" hangingPunct="1"/>
            <a:r>
              <a:rPr lang="en-US" altLang="en-US" dirty="0" smtClean="0"/>
              <a:t>Not a lot of information; can be set by expert knowledge</a:t>
            </a:r>
          </a:p>
          <a:p>
            <a:pPr lvl="1" eaLnBrk="1" hangingPunct="1">
              <a:buFont typeface="Wingdings 2" panose="05020102010507070707" pitchFamily="18" charset="2"/>
              <a:buNone/>
            </a:pPr>
            <a:endParaRPr lang="en-US" altLang="en-US" sz="1200" dirty="0" smtClean="0"/>
          </a:p>
          <a:p>
            <a:pPr eaLnBrk="1" hangingPunct="1"/>
            <a:r>
              <a:rPr lang="en-US" altLang="en-US" dirty="0" smtClean="0"/>
              <a:t>Targets or Goals – change over time</a:t>
            </a:r>
          </a:p>
          <a:p>
            <a:pPr lvl="1" eaLnBrk="1" hangingPunct="1"/>
            <a:r>
              <a:rPr lang="en-US" altLang="en-US" dirty="0" smtClean="0"/>
              <a:t>Contract to sequester 1 Mg ha</a:t>
            </a:r>
            <a:r>
              <a:rPr lang="en-US" altLang="en-US" baseline="30000" dirty="0" smtClean="0"/>
              <a:t>-1</a:t>
            </a:r>
            <a:r>
              <a:rPr lang="en-US" altLang="en-US" dirty="0" smtClean="0"/>
              <a:t> C</a:t>
            </a:r>
          </a:p>
          <a:p>
            <a:pPr lvl="1" eaLnBrk="1" hangingPunct="1"/>
            <a:endParaRPr lang="en-US" altLang="en-US" sz="1200" dirty="0" smtClean="0"/>
          </a:p>
          <a:p>
            <a:pPr eaLnBrk="1" hangingPunct="1"/>
            <a:r>
              <a:rPr lang="en-US" altLang="en-US" dirty="0" smtClean="0"/>
              <a:t>Set to a % of the mean</a:t>
            </a:r>
          </a:p>
          <a:p>
            <a:pPr lvl="1" eaLnBrk="1" hangingPunct="1"/>
            <a:r>
              <a:rPr lang="en-US" altLang="en-US" dirty="0" smtClean="0"/>
              <a:t>5% or 50% etc. difference</a:t>
            </a:r>
          </a:p>
          <a:p>
            <a:pPr lvl="1" eaLnBrk="1" hangingPunct="1"/>
            <a:endParaRPr lang="en-US" altLang="en-US" dirty="0" smtClean="0"/>
          </a:p>
          <a:p>
            <a:pPr lvl="1" eaLnBrk="1" hangingPunct="1"/>
            <a:endParaRPr lang="en-US" altLang="en-US" dirty="0" smtClean="0"/>
          </a:p>
          <a:p>
            <a:pPr eaLnBrk="1" hangingPunct="1">
              <a:buFont typeface="Wingdings" panose="05000000000000000000" pitchFamily="2" charset="2"/>
              <a:buNone/>
            </a:pPr>
            <a:endParaRPr lang="en-US" altLang="en-US" dirty="0" smtClean="0"/>
          </a:p>
        </p:txBody>
      </p:sp>
    </p:spTree>
    <p:extLst>
      <p:ext uri="{BB962C8B-B14F-4D97-AF65-F5344CB8AC3E}">
        <p14:creationId xmlns:p14="http://schemas.microsoft.com/office/powerpoint/2010/main" val="11951564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5" name="Rectangle 9"/>
          <p:cNvSpPr>
            <a:spLocks noChangeArrowheads="1"/>
          </p:cNvSpPr>
          <p:nvPr/>
        </p:nvSpPr>
        <p:spPr bwMode="auto">
          <a:xfrm>
            <a:off x="2057400" y="3200400"/>
            <a:ext cx="4343400" cy="1752600"/>
          </a:xfrm>
          <a:prstGeom prst="rect">
            <a:avLst/>
          </a:prstGeom>
          <a:solidFill>
            <a:schemeClr val="tx2">
              <a:alpha val="59999"/>
            </a:schemeClr>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0900" name="Rectangle 4"/>
          <p:cNvSpPr>
            <a:spLocks noChangeArrowheads="1"/>
          </p:cNvSpPr>
          <p:nvPr/>
        </p:nvSpPr>
        <p:spPr bwMode="auto">
          <a:xfrm>
            <a:off x="381000" y="1295400"/>
            <a:ext cx="8382000" cy="3768725"/>
          </a:xfrm>
          <a:prstGeom prst="rect">
            <a:avLst/>
          </a:prstGeom>
          <a:noFill/>
          <a:ln w="9525">
            <a:noFill/>
            <a:miter lim="800000"/>
            <a:headEnd/>
            <a:tailEnd/>
          </a:ln>
          <a:effectLst/>
        </p:spPr>
        <p:txBody>
          <a:bodyPr/>
          <a:lstStyle/>
          <a:p>
            <a:pPr eaLnBrk="1" hangingPunct="1">
              <a:spcBef>
                <a:spcPct val="20000"/>
              </a:spcBef>
              <a:buClr>
                <a:schemeClr val="hlink"/>
              </a:buClr>
              <a:buSzPct val="60000"/>
              <a:buFont typeface="Wingdings" pitchFamily="2" charset="2"/>
              <a:buNone/>
              <a:defRPr/>
            </a:pPr>
            <a:r>
              <a:rPr lang="en-US" sz="2800">
                <a:solidFill>
                  <a:schemeClr val="tx2"/>
                </a:solidFill>
                <a:effectLst>
                  <a:outerShdw blurRad="38100" dist="38100" dir="2700000" algn="tl">
                    <a:srgbClr val="000000"/>
                  </a:outerShdw>
                </a:effectLst>
              </a:rPr>
              <a:t>Number of samples needed to detect change at the plot scale</a:t>
            </a:r>
          </a:p>
          <a:p>
            <a:pPr marL="742950" lvl="1" indent="-285750" eaLnBrk="1" hangingPunct="1">
              <a:spcBef>
                <a:spcPct val="20000"/>
              </a:spcBef>
              <a:buClr>
                <a:schemeClr val="tx1"/>
              </a:buClr>
              <a:defRPr/>
            </a:pPr>
            <a:r>
              <a:rPr lang="en-US" sz="2400">
                <a:solidFill>
                  <a:schemeClr val="tx2"/>
                </a:solidFill>
                <a:latin typeface="Arial" charset="0"/>
              </a:rPr>
              <a:t>N = ((Z </a:t>
            </a:r>
            <a:r>
              <a:rPr lang="en-US" sz="2400" baseline="-25000">
                <a:solidFill>
                  <a:schemeClr val="tx2"/>
                </a:solidFill>
                <a:latin typeface="Arial" charset="0"/>
              </a:rPr>
              <a:t>alpha/2</a:t>
            </a:r>
            <a:r>
              <a:rPr lang="en-US" sz="2400">
                <a:solidFill>
                  <a:schemeClr val="tx2"/>
                </a:solidFill>
                <a:latin typeface="Arial" charset="0"/>
              </a:rPr>
              <a:t>+ Z</a:t>
            </a:r>
            <a:r>
              <a:rPr lang="en-US" sz="2400" baseline="-25000">
                <a:solidFill>
                  <a:schemeClr val="tx2"/>
                </a:solidFill>
                <a:latin typeface="Arial" charset="0"/>
              </a:rPr>
              <a:t>1-power</a:t>
            </a:r>
            <a:r>
              <a:rPr lang="en-US" sz="2400">
                <a:solidFill>
                  <a:schemeClr val="tx2"/>
                </a:solidFill>
                <a:latin typeface="Arial" charset="0"/>
              </a:rPr>
              <a:t>)</a:t>
            </a:r>
            <a:r>
              <a:rPr lang="en-US" sz="2400" baseline="30000">
                <a:solidFill>
                  <a:schemeClr val="tx2"/>
                </a:solidFill>
                <a:latin typeface="Arial" charset="0"/>
              </a:rPr>
              <a:t>2</a:t>
            </a:r>
            <a:r>
              <a:rPr lang="en-US" sz="2400">
                <a:solidFill>
                  <a:schemeClr val="tx2"/>
                </a:solidFill>
                <a:latin typeface="Arial" charset="0"/>
              </a:rPr>
              <a:t> *S</a:t>
            </a:r>
            <a:r>
              <a:rPr lang="en-US" sz="2400" baseline="-25000">
                <a:solidFill>
                  <a:schemeClr val="tx2"/>
                </a:solidFill>
                <a:latin typeface="Arial" charset="0"/>
              </a:rPr>
              <a:t>res</a:t>
            </a:r>
            <a:r>
              <a:rPr lang="en-US" sz="2400" baseline="30000">
                <a:solidFill>
                  <a:schemeClr val="tx2"/>
                </a:solidFill>
                <a:latin typeface="Arial" charset="0"/>
              </a:rPr>
              <a:t>2</a:t>
            </a:r>
            <a:r>
              <a:rPr lang="en-US" sz="2400">
                <a:solidFill>
                  <a:schemeClr val="tx2"/>
                </a:solidFill>
                <a:latin typeface="Arial" charset="0"/>
              </a:rPr>
              <a:t>*2*(1-rho))/MDD</a:t>
            </a:r>
            <a:r>
              <a:rPr lang="en-US" sz="2400" baseline="30000">
                <a:solidFill>
                  <a:schemeClr val="tx2"/>
                </a:solidFill>
                <a:latin typeface="Arial" charset="0"/>
              </a:rPr>
              <a:t>2</a:t>
            </a:r>
          </a:p>
          <a:p>
            <a:pPr marL="742950" lvl="1" indent="-285750" eaLnBrk="1" hangingPunct="1">
              <a:spcBef>
                <a:spcPct val="20000"/>
              </a:spcBef>
              <a:buClr>
                <a:schemeClr val="tx1"/>
              </a:buClr>
              <a:defRPr/>
            </a:pPr>
            <a:endParaRPr lang="en-US" sz="2400" baseline="30000">
              <a:solidFill>
                <a:schemeClr val="tx2"/>
              </a:solidFill>
              <a:latin typeface="Arial" charset="0"/>
            </a:endParaRPr>
          </a:p>
          <a:p>
            <a:pPr eaLnBrk="1" hangingPunct="1">
              <a:spcBef>
                <a:spcPct val="20000"/>
              </a:spcBef>
              <a:buClr>
                <a:schemeClr val="hlink"/>
              </a:buClr>
              <a:buSzPct val="60000"/>
              <a:buFont typeface="Wingdings" pitchFamily="2" charset="2"/>
              <a:buNone/>
              <a:defRPr/>
            </a:pPr>
            <a:r>
              <a:rPr lang="en-US" sz="2800">
                <a:solidFill>
                  <a:schemeClr val="tx2"/>
                </a:solidFill>
                <a:effectLst>
                  <a:outerShdw blurRad="38100" dist="38100" dir="2700000" algn="tl">
                    <a:srgbClr val="000000"/>
                  </a:outerShdw>
                </a:effectLst>
              </a:rPr>
              <a:t>Number of samples needed to detect change over the entire project area</a:t>
            </a:r>
          </a:p>
          <a:p>
            <a:pPr marL="742950" lvl="1" indent="-285750" eaLnBrk="1" hangingPunct="1">
              <a:spcBef>
                <a:spcPct val="20000"/>
              </a:spcBef>
              <a:buClr>
                <a:schemeClr val="tx1"/>
              </a:buClr>
              <a:defRPr/>
            </a:pPr>
            <a:r>
              <a:rPr lang="en-US" sz="2400">
                <a:solidFill>
                  <a:schemeClr val="tx2"/>
                </a:solidFill>
              </a:rPr>
              <a:t>N = ((Z </a:t>
            </a:r>
            <a:r>
              <a:rPr lang="en-US" sz="2400" baseline="-25000">
                <a:solidFill>
                  <a:schemeClr val="tx2"/>
                </a:solidFill>
              </a:rPr>
              <a:t>alpha/2</a:t>
            </a:r>
            <a:r>
              <a:rPr lang="en-US" sz="2400">
                <a:solidFill>
                  <a:schemeClr val="tx2"/>
                </a:solidFill>
              </a:rPr>
              <a:t>+ Z</a:t>
            </a:r>
            <a:r>
              <a:rPr lang="en-US" sz="2400" baseline="-25000">
                <a:solidFill>
                  <a:schemeClr val="tx2"/>
                </a:solidFill>
                <a:latin typeface="Arial" charset="0"/>
              </a:rPr>
              <a:t>1-power</a:t>
            </a:r>
            <a:r>
              <a:rPr lang="en-US" sz="2400">
                <a:solidFill>
                  <a:schemeClr val="tx2"/>
                </a:solidFill>
              </a:rPr>
              <a:t>)</a:t>
            </a:r>
            <a:r>
              <a:rPr lang="en-US" sz="2400" baseline="30000">
                <a:solidFill>
                  <a:schemeClr val="tx2"/>
                </a:solidFill>
              </a:rPr>
              <a:t>2</a:t>
            </a:r>
            <a:r>
              <a:rPr lang="en-US" sz="2400">
                <a:solidFill>
                  <a:schemeClr val="tx2"/>
                </a:solidFill>
              </a:rPr>
              <a:t> * S</a:t>
            </a:r>
            <a:r>
              <a:rPr lang="en-US" sz="2400" baseline="-25000">
                <a:solidFill>
                  <a:schemeClr val="tx2"/>
                </a:solidFill>
              </a:rPr>
              <a:t>test</a:t>
            </a:r>
            <a:r>
              <a:rPr lang="en-US" sz="2400" baseline="30000">
                <a:solidFill>
                  <a:schemeClr val="tx2"/>
                </a:solidFill>
              </a:rPr>
              <a:t>2</a:t>
            </a:r>
            <a:r>
              <a:rPr lang="en-US" sz="2400">
                <a:solidFill>
                  <a:schemeClr val="tx2"/>
                </a:solidFill>
              </a:rPr>
              <a:t>*2*(1-rho))/MDD</a:t>
            </a:r>
            <a:r>
              <a:rPr lang="en-US" sz="2400" baseline="30000">
                <a:solidFill>
                  <a:schemeClr val="tx2"/>
                </a:solidFill>
              </a:rPr>
              <a:t>2</a:t>
            </a:r>
          </a:p>
        </p:txBody>
      </p:sp>
      <p:sp>
        <p:nvSpPr>
          <p:cNvPr id="80901" name="Text Box 5"/>
          <p:cNvSpPr txBox="1">
            <a:spLocks noChangeArrowheads="1"/>
          </p:cNvSpPr>
          <p:nvPr/>
        </p:nvSpPr>
        <p:spPr bwMode="auto">
          <a:xfrm>
            <a:off x="0" y="228600"/>
            <a:ext cx="9144000" cy="641350"/>
          </a:xfrm>
          <a:prstGeom prst="rect">
            <a:avLst/>
          </a:prstGeom>
          <a:noFill/>
          <a:ln w="9525">
            <a:noFill/>
            <a:miter lim="800000"/>
            <a:headEnd/>
            <a:tailEnd/>
          </a:ln>
          <a:effectLst/>
        </p:spPr>
        <p:txBody>
          <a:bodyPr>
            <a:spAutoFit/>
          </a:bodyPr>
          <a:lstStyle/>
          <a:p>
            <a:pPr algn="ctr">
              <a:defRPr/>
            </a:pPr>
            <a:r>
              <a:rPr lang="en-US" sz="3600" b="1" u="sng" dirty="0">
                <a:solidFill>
                  <a:srgbClr val="769A04"/>
                </a:solidFill>
                <a:effectLst>
                  <a:outerShdw blurRad="38100" dist="38100" dir="2700000" algn="tl">
                    <a:srgbClr val="000000"/>
                  </a:outerShdw>
                </a:effectLst>
              </a:rPr>
              <a:t>Multiscale Sampling Requirements</a:t>
            </a:r>
          </a:p>
        </p:txBody>
      </p:sp>
      <p:sp>
        <p:nvSpPr>
          <p:cNvPr id="80903" name="Text Box 7"/>
          <p:cNvSpPr txBox="1">
            <a:spLocks noChangeArrowheads="1"/>
          </p:cNvSpPr>
          <p:nvPr/>
        </p:nvSpPr>
        <p:spPr bwMode="auto">
          <a:xfrm>
            <a:off x="1066800" y="304800"/>
            <a:ext cx="7381875" cy="641350"/>
          </a:xfrm>
          <a:prstGeom prst="rect">
            <a:avLst/>
          </a:prstGeom>
          <a:solidFill>
            <a:schemeClr val="tx2">
              <a:alpha val="75000"/>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Can be solved for N or MDD.</a:t>
            </a:r>
          </a:p>
        </p:txBody>
      </p:sp>
      <p:grpSp>
        <p:nvGrpSpPr>
          <p:cNvPr id="2" name="Group 11"/>
          <p:cNvGrpSpPr>
            <a:grpSpLocks/>
          </p:cNvGrpSpPr>
          <p:nvPr/>
        </p:nvGrpSpPr>
        <p:grpSpPr bwMode="auto">
          <a:xfrm>
            <a:off x="2133600" y="3429000"/>
            <a:ext cx="3925888" cy="1190625"/>
            <a:chOff x="1597" y="3168"/>
            <a:chExt cx="2473" cy="750"/>
          </a:xfrm>
        </p:grpSpPr>
        <p:sp>
          <p:nvSpPr>
            <p:cNvPr id="80902" name="Text Box 6"/>
            <p:cNvSpPr txBox="1">
              <a:spLocks noChangeArrowheads="1"/>
            </p:cNvSpPr>
            <p:nvPr/>
          </p:nvSpPr>
          <p:spPr bwMode="auto">
            <a:xfrm>
              <a:off x="1597" y="3312"/>
              <a:ext cx="708" cy="404"/>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N =</a:t>
              </a:r>
            </a:p>
          </p:txBody>
        </p:sp>
        <p:sp>
          <p:nvSpPr>
            <p:cNvPr id="80904" name="Text Box 8"/>
            <p:cNvSpPr txBox="1">
              <a:spLocks noChangeArrowheads="1"/>
            </p:cNvSpPr>
            <p:nvPr/>
          </p:nvSpPr>
          <p:spPr bwMode="auto">
            <a:xfrm>
              <a:off x="2544" y="3168"/>
              <a:ext cx="1526" cy="750"/>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u="sng">
                  <a:solidFill>
                    <a:srgbClr val="FF0000"/>
                  </a:solidFill>
                  <a:effectLst>
                    <a:outerShdw blurRad="38100" dist="38100" dir="2700000" algn="tl">
                      <a:srgbClr val="000000"/>
                    </a:outerShdw>
                  </a:effectLst>
                </a:rPr>
                <a:t>Variance</a:t>
              </a:r>
            </a:p>
            <a:p>
              <a:pPr algn="ctr">
                <a:defRPr/>
              </a:pPr>
              <a:r>
                <a:rPr lang="en-US" sz="3600" b="1">
                  <a:solidFill>
                    <a:srgbClr val="FF0000"/>
                  </a:solidFill>
                  <a:effectLst>
                    <a:outerShdw blurRad="38100" dist="38100" dir="2700000" algn="tl">
                      <a:srgbClr val="000000"/>
                    </a:outerShdw>
                  </a:effectLst>
                </a:rPr>
                <a:t>MDD</a:t>
              </a:r>
            </a:p>
          </p:txBody>
        </p:sp>
      </p:grpSp>
      <p:sp>
        <p:nvSpPr>
          <p:cNvPr id="80910" name="Text Box 14"/>
          <p:cNvSpPr txBox="1">
            <a:spLocks noChangeArrowheads="1"/>
          </p:cNvSpPr>
          <p:nvPr/>
        </p:nvSpPr>
        <p:spPr bwMode="auto">
          <a:xfrm>
            <a:off x="5105400" y="2209800"/>
            <a:ext cx="3657600" cy="2838450"/>
          </a:xfrm>
          <a:prstGeom prst="rect">
            <a:avLst/>
          </a:prstGeom>
          <a:solidFill>
            <a:schemeClr val="tx2">
              <a:alpha val="75000"/>
            </a:schemeClr>
          </a:solidFill>
          <a:ln w="9525">
            <a:noFill/>
            <a:miter lim="800000"/>
            <a:headEnd/>
            <a:tailEnd/>
          </a:ln>
          <a:effectLst/>
        </p:spPr>
        <p:txBody>
          <a:bodyPr>
            <a:spAutoFit/>
          </a:bodyPr>
          <a:lstStyle/>
          <a:p>
            <a:pPr algn="ctr">
              <a:defRPr/>
            </a:pPr>
            <a:r>
              <a:rPr lang="en-US" sz="3600" b="1">
                <a:solidFill>
                  <a:srgbClr val="FF0000"/>
                </a:solidFill>
                <a:effectLst>
                  <a:outerShdw blurRad="38100" dist="38100" dir="2700000" algn="tl">
                    <a:srgbClr val="000000"/>
                  </a:outerShdw>
                </a:effectLst>
              </a:rPr>
              <a:t>MDD that you would like to detect, used to set N</a:t>
            </a:r>
          </a:p>
        </p:txBody>
      </p:sp>
      <p:sp>
        <p:nvSpPr>
          <p:cNvPr id="80909" name="Text Box 13"/>
          <p:cNvSpPr txBox="1">
            <a:spLocks noChangeArrowheads="1"/>
          </p:cNvSpPr>
          <p:nvPr/>
        </p:nvSpPr>
        <p:spPr bwMode="auto">
          <a:xfrm>
            <a:off x="381000" y="2209800"/>
            <a:ext cx="4114800" cy="2289175"/>
          </a:xfrm>
          <a:prstGeom prst="rect">
            <a:avLst/>
          </a:prstGeom>
          <a:solidFill>
            <a:schemeClr val="tx2">
              <a:alpha val="75000"/>
            </a:schemeClr>
          </a:solidFill>
          <a:ln w="9525">
            <a:noFill/>
            <a:miter lim="800000"/>
            <a:headEnd/>
            <a:tailEnd/>
          </a:ln>
          <a:effectLst/>
        </p:spPr>
        <p:txBody>
          <a:bodyPr>
            <a:spAutoFit/>
          </a:bodyPr>
          <a:lstStyle/>
          <a:p>
            <a:pPr algn="ctr">
              <a:defRPr/>
            </a:pPr>
            <a:r>
              <a:rPr lang="en-US" sz="3600" b="1">
                <a:solidFill>
                  <a:srgbClr val="FF0000"/>
                </a:solidFill>
                <a:effectLst>
                  <a:outerShdw blurRad="38100" dist="38100" dir="2700000" algn="tl">
                    <a:srgbClr val="000000"/>
                  </a:outerShdw>
                </a:effectLst>
              </a:rPr>
              <a:t>MDD that can be detected as sampled, N is predetermined</a:t>
            </a:r>
          </a:p>
        </p:txBody>
      </p:sp>
      <p:sp>
        <p:nvSpPr>
          <p:cNvPr id="80913" name="Text Box 17"/>
          <p:cNvSpPr txBox="1">
            <a:spLocks noChangeArrowheads="1"/>
          </p:cNvSpPr>
          <p:nvPr/>
        </p:nvSpPr>
        <p:spPr bwMode="auto">
          <a:xfrm>
            <a:off x="1524000" y="990600"/>
            <a:ext cx="6308725" cy="823913"/>
          </a:xfrm>
          <a:prstGeom prst="rect">
            <a:avLst/>
          </a:prstGeom>
          <a:solidFill>
            <a:schemeClr val="tx2">
              <a:alpha val="75000"/>
            </a:schemeClr>
          </a:solidFill>
          <a:ln w="9525">
            <a:noFill/>
            <a:miter lim="800000"/>
            <a:headEnd/>
            <a:tailEnd/>
          </a:ln>
          <a:effectLst/>
        </p:spPr>
        <p:txBody>
          <a:bodyPr wrap="none">
            <a:spAutoFit/>
          </a:bodyPr>
          <a:lstStyle/>
          <a:p>
            <a:pPr algn="ctr">
              <a:defRPr/>
            </a:pPr>
            <a:endParaRPr lang="en-US" sz="1200" b="1">
              <a:solidFill>
                <a:srgbClr val="FF0000"/>
              </a:solidFill>
              <a:effectLst>
                <a:outerShdw blurRad="38100" dist="38100" dir="2700000" algn="tl">
                  <a:srgbClr val="000000"/>
                </a:outerShdw>
              </a:effectLst>
            </a:endParaRPr>
          </a:p>
          <a:p>
            <a:pPr algn="ctr">
              <a:defRPr/>
            </a:pPr>
            <a:r>
              <a:rPr lang="en-US" sz="3600" b="1">
                <a:solidFill>
                  <a:srgbClr val="FF0000"/>
                </a:solidFill>
                <a:effectLst>
                  <a:outerShdw blurRad="38100" dist="38100" dir="2700000" algn="tl">
                    <a:srgbClr val="000000"/>
                  </a:outerShdw>
                </a:effectLst>
              </a:rPr>
              <a:t>Actual  vs. Desired MDD</a:t>
            </a:r>
          </a:p>
        </p:txBody>
      </p:sp>
      <p:sp>
        <p:nvSpPr>
          <p:cNvPr id="80912" name="Line 16"/>
          <p:cNvSpPr>
            <a:spLocks noChangeShapeType="1"/>
          </p:cNvSpPr>
          <p:nvPr/>
        </p:nvSpPr>
        <p:spPr bwMode="auto">
          <a:xfrm>
            <a:off x="5562600" y="1524000"/>
            <a:ext cx="1219200" cy="685800"/>
          </a:xfrm>
          <a:prstGeom prst="line">
            <a:avLst/>
          </a:prstGeom>
          <a:noFill/>
          <a:ln w="95250">
            <a:solidFill>
              <a:srgbClr val="FF66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80911" name="Line 15"/>
          <p:cNvSpPr>
            <a:spLocks noChangeShapeType="1"/>
          </p:cNvSpPr>
          <p:nvPr/>
        </p:nvSpPr>
        <p:spPr bwMode="auto">
          <a:xfrm flipH="1">
            <a:off x="2057400" y="1600200"/>
            <a:ext cx="304800" cy="609600"/>
          </a:xfrm>
          <a:prstGeom prst="line">
            <a:avLst/>
          </a:prstGeom>
          <a:noFill/>
          <a:ln w="95250">
            <a:solidFill>
              <a:srgbClr val="FF66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80914" name="Rectangle 18"/>
          <p:cNvSpPr>
            <a:spLocks noChangeArrowheads="1"/>
          </p:cNvSpPr>
          <p:nvPr/>
        </p:nvSpPr>
        <p:spPr bwMode="auto">
          <a:xfrm>
            <a:off x="152400" y="5181600"/>
            <a:ext cx="4267200" cy="1447800"/>
          </a:xfrm>
          <a:prstGeom prst="rect">
            <a:avLst/>
          </a:prstGeom>
          <a:solidFill>
            <a:schemeClr val="tx2">
              <a:alpha val="59999"/>
            </a:schemeClr>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grpSp>
        <p:nvGrpSpPr>
          <p:cNvPr id="3" name="Group 19"/>
          <p:cNvGrpSpPr>
            <a:grpSpLocks/>
          </p:cNvGrpSpPr>
          <p:nvPr/>
        </p:nvGrpSpPr>
        <p:grpSpPr bwMode="auto">
          <a:xfrm>
            <a:off x="152400" y="5257800"/>
            <a:ext cx="4248150" cy="1190625"/>
            <a:chOff x="1394" y="3168"/>
            <a:chExt cx="2676" cy="750"/>
          </a:xfrm>
        </p:grpSpPr>
        <p:sp>
          <p:nvSpPr>
            <p:cNvPr id="80916" name="Text Box 20"/>
            <p:cNvSpPr txBox="1">
              <a:spLocks noChangeArrowheads="1"/>
            </p:cNvSpPr>
            <p:nvPr/>
          </p:nvSpPr>
          <p:spPr bwMode="auto">
            <a:xfrm>
              <a:off x="1394" y="3312"/>
              <a:ext cx="1117" cy="404"/>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MDD=</a:t>
              </a:r>
            </a:p>
          </p:txBody>
        </p:sp>
        <p:sp>
          <p:nvSpPr>
            <p:cNvPr id="80917" name="Text Box 21"/>
            <p:cNvSpPr txBox="1">
              <a:spLocks noChangeArrowheads="1"/>
            </p:cNvSpPr>
            <p:nvPr/>
          </p:nvSpPr>
          <p:spPr bwMode="auto">
            <a:xfrm>
              <a:off x="2544" y="3168"/>
              <a:ext cx="1526" cy="750"/>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u="sng">
                  <a:solidFill>
                    <a:srgbClr val="FF0000"/>
                  </a:solidFill>
                  <a:effectLst>
                    <a:outerShdw blurRad="38100" dist="38100" dir="2700000" algn="tl">
                      <a:srgbClr val="000000"/>
                    </a:outerShdw>
                  </a:effectLst>
                </a:rPr>
                <a:t>Variance</a:t>
              </a:r>
            </a:p>
            <a:p>
              <a:pPr algn="ctr">
                <a:defRPr/>
              </a:pPr>
              <a:r>
                <a:rPr lang="en-US" sz="3600" b="1">
                  <a:solidFill>
                    <a:srgbClr val="FF0000"/>
                  </a:solidFill>
                  <a:effectLst>
                    <a:outerShdw blurRad="38100" dist="38100" dir="2700000" algn="tl">
                      <a:srgbClr val="000000"/>
                    </a:outerShdw>
                  </a:effectLst>
                </a:rPr>
                <a:t>N</a:t>
              </a:r>
            </a:p>
          </p:txBody>
        </p:sp>
      </p:grpSp>
      <p:sp>
        <p:nvSpPr>
          <p:cNvPr id="80918" name="Rectangle 22"/>
          <p:cNvSpPr>
            <a:spLocks noChangeArrowheads="1"/>
          </p:cNvSpPr>
          <p:nvPr/>
        </p:nvSpPr>
        <p:spPr bwMode="auto">
          <a:xfrm>
            <a:off x="4724400" y="5181600"/>
            <a:ext cx="4419600" cy="1447800"/>
          </a:xfrm>
          <a:prstGeom prst="rect">
            <a:avLst/>
          </a:prstGeom>
          <a:solidFill>
            <a:schemeClr val="tx2">
              <a:alpha val="59999"/>
            </a:schemeClr>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grpSp>
        <p:nvGrpSpPr>
          <p:cNvPr id="4" name="Group 23"/>
          <p:cNvGrpSpPr>
            <a:grpSpLocks/>
          </p:cNvGrpSpPr>
          <p:nvPr/>
        </p:nvGrpSpPr>
        <p:grpSpPr bwMode="auto">
          <a:xfrm>
            <a:off x="5029200" y="5334000"/>
            <a:ext cx="3925888" cy="1190625"/>
            <a:chOff x="1597" y="3168"/>
            <a:chExt cx="2473" cy="750"/>
          </a:xfrm>
        </p:grpSpPr>
        <p:sp>
          <p:nvSpPr>
            <p:cNvPr id="80920" name="Text Box 24"/>
            <p:cNvSpPr txBox="1">
              <a:spLocks noChangeArrowheads="1"/>
            </p:cNvSpPr>
            <p:nvPr/>
          </p:nvSpPr>
          <p:spPr bwMode="auto">
            <a:xfrm>
              <a:off x="1597" y="3312"/>
              <a:ext cx="708" cy="404"/>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N =</a:t>
              </a:r>
            </a:p>
          </p:txBody>
        </p:sp>
        <p:sp>
          <p:nvSpPr>
            <p:cNvPr id="80921" name="Text Box 25"/>
            <p:cNvSpPr txBox="1">
              <a:spLocks noChangeArrowheads="1"/>
            </p:cNvSpPr>
            <p:nvPr/>
          </p:nvSpPr>
          <p:spPr bwMode="auto">
            <a:xfrm>
              <a:off x="2544" y="3168"/>
              <a:ext cx="1526" cy="750"/>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u="sng">
                  <a:solidFill>
                    <a:srgbClr val="FF0000"/>
                  </a:solidFill>
                  <a:effectLst>
                    <a:outerShdw blurRad="38100" dist="38100" dir="2700000" algn="tl">
                      <a:srgbClr val="000000"/>
                    </a:outerShdw>
                  </a:effectLst>
                </a:rPr>
                <a:t>Variance</a:t>
              </a:r>
            </a:p>
            <a:p>
              <a:pPr algn="ctr">
                <a:defRPr/>
              </a:pPr>
              <a:r>
                <a:rPr lang="en-US" sz="3600" b="1">
                  <a:solidFill>
                    <a:srgbClr val="FF0000"/>
                  </a:solidFill>
                  <a:effectLst>
                    <a:outerShdw blurRad="38100" dist="38100" dir="2700000" algn="tl">
                      <a:srgbClr val="000000"/>
                    </a:outerShdw>
                  </a:effectLst>
                </a:rPr>
                <a:t>MDD</a:t>
              </a:r>
            </a:p>
          </p:txBody>
        </p:sp>
      </p:grpSp>
    </p:spTree>
    <p:extLst>
      <p:ext uri="{BB962C8B-B14F-4D97-AF65-F5344CB8AC3E}">
        <p14:creationId xmlns:p14="http://schemas.microsoft.com/office/powerpoint/2010/main" val="2259739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90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0903"/>
                                        </p:tgtEl>
                                        <p:attrNameLst>
                                          <p:attrName>style.visibility</p:attrName>
                                        </p:attrNameLst>
                                      </p:cBhvr>
                                      <p:to>
                                        <p:strVal val="visible"/>
                                      </p:to>
                                    </p:set>
                                  </p:childTnLst>
                                </p:cTn>
                              </p:par>
                              <p:par>
                                <p:cTn id="13" presetID="3" presetClass="emph" presetSubtype="2" fill="hold" grpId="0" nodeType="withEffect">
                                  <p:stCondLst>
                                    <p:cond delay="0"/>
                                  </p:stCondLst>
                                  <p:childTnLst>
                                    <p:animClr clrSpc="rgb" dir="cw">
                                      <p:cBhvr override="childStyle">
                                        <p:cTn id="14" dur="2000" fill="hold"/>
                                        <p:tgtEl>
                                          <p:spTgt spid="80901"/>
                                        </p:tgtEl>
                                        <p:attrNameLst>
                                          <p:attrName>style.color</p:attrName>
                                        </p:attrNameLst>
                                      </p:cBhvr>
                                      <p:to>
                                        <a:schemeClr val="bg1"/>
                                      </p:to>
                                    </p:animClr>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913"/>
                                        </p:tgtEl>
                                        <p:attrNameLst>
                                          <p:attrName>style.visibility</p:attrName>
                                        </p:attrNameLst>
                                      </p:cBhvr>
                                      <p:to>
                                        <p:strVal val="visible"/>
                                      </p:to>
                                    </p:set>
                                  </p:childTnLst>
                                </p:cTn>
                              </p:par>
                              <p:par>
                                <p:cTn id="19" presetID="3" presetClass="emph" presetSubtype="2" fill="hold" grpId="0" nodeType="withEffect">
                                  <p:stCondLst>
                                    <p:cond delay="0"/>
                                  </p:stCondLst>
                                  <p:childTnLst>
                                    <p:animClr clrSpc="rgb" dir="cw">
                                      <p:cBhvr override="childStyle">
                                        <p:cTn id="20" dur="2000" fill="hold"/>
                                        <p:tgtEl>
                                          <p:spTgt spid="80900"/>
                                        </p:tgtEl>
                                        <p:attrNameLst>
                                          <p:attrName>style.color</p:attrName>
                                        </p:attrNameLst>
                                      </p:cBhvr>
                                      <p:to>
                                        <a:schemeClr val="bg1"/>
                                      </p:to>
                                    </p:animClr>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09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909"/>
                                        </p:tgtEl>
                                        <p:attrNameLst>
                                          <p:attrName>style.visibility</p:attrName>
                                        </p:attrNameLst>
                                      </p:cBhvr>
                                      <p:to>
                                        <p:strVal val="visible"/>
                                      </p:to>
                                    </p:set>
                                  </p:childTnLst>
                                </p:cTn>
                              </p:par>
                              <p:par>
                                <p:cTn id="27" presetID="42" presetClass="path" presetSubtype="0" accel="50000" decel="50000" fill="hold" nodeType="withEffect">
                                  <p:stCondLst>
                                    <p:cond delay="0"/>
                                  </p:stCondLst>
                                  <p:childTnLst>
                                    <p:animMotion origin="layout" path="M -3.33333E-6 -2.12766E-7 L 0.00209 0.17969 " pathEditMode="relative" rAng="0" ptsTypes="AA">
                                      <p:cBhvr>
                                        <p:cTn id="28" dur="2000" fill="hold"/>
                                        <p:tgtEl>
                                          <p:spTgt spid="2"/>
                                        </p:tgtEl>
                                        <p:attrNameLst>
                                          <p:attrName>ppt_x</p:attrName>
                                          <p:attrName>ppt_y</p:attrName>
                                        </p:attrNameLst>
                                      </p:cBhvr>
                                      <p:rCtr x="104" y="8973"/>
                                    </p:animMotion>
                                  </p:childTnLst>
                                </p:cTn>
                              </p:par>
                              <p:par>
                                <p:cTn id="29" presetID="42" presetClass="path" presetSubtype="0" accel="50000" decel="50000" fill="hold" grpId="1" nodeType="withEffect">
                                  <p:stCondLst>
                                    <p:cond delay="0"/>
                                  </p:stCondLst>
                                  <p:childTnLst>
                                    <p:animMotion origin="layout" path="M 0 -7.86309E-7 L 0 0.21092 " pathEditMode="relative" rAng="0" ptsTypes="AA">
                                      <p:cBhvr>
                                        <p:cTn id="30" dur="2000" fill="hold"/>
                                        <p:tgtEl>
                                          <p:spTgt spid="80905"/>
                                        </p:tgtEl>
                                        <p:attrNameLst>
                                          <p:attrName>ppt_x</p:attrName>
                                          <p:attrName>ppt_y</p:attrName>
                                        </p:attrNameLst>
                                      </p:cBhvr>
                                      <p:rCtr x="0" y="10546"/>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09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91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grpId="2" nodeType="clickEffect">
                                  <p:stCondLst>
                                    <p:cond delay="0"/>
                                  </p:stCondLst>
                                  <p:childTnLst>
                                    <p:set>
                                      <p:cBhvr>
                                        <p:cTn id="40" dur="1" fill="hold">
                                          <p:stCondLst>
                                            <p:cond delay="0"/>
                                          </p:stCondLst>
                                        </p:cTn>
                                        <p:tgtEl>
                                          <p:spTgt spid="8090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091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09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5" grpId="0" animBg="1"/>
      <p:bldP spid="80905" grpId="1" animBg="1"/>
      <p:bldP spid="80905" grpId="2" animBg="1"/>
      <p:bldP spid="80900" grpId="0"/>
      <p:bldP spid="80901" grpId="0"/>
      <p:bldP spid="80903" grpId="0" animBg="1"/>
      <p:bldP spid="80910" grpId="0" animBg="1"/>
      <p:bldP spid="80909" grpId="0" animBg="1"/>
      <p:bldP spid="80913" grpId="0" animBg="1"/>
      <p:bldP spid="80912" grpId="0" animBg="1"/>
      <p:bldP spid="80911" grpId="0" animBg="1"/>
      <p:bldP spid="80914" grpId="0" animBg="1"/>
      <p:bldP spid="809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Population</a:t>
            </a:r>
          </a:p>
        </p:txBody>
      </p:sp>
      <p:sp>
        <p:nvSpPr>
          <p:cNvPr id="36867" name="Rectangle 3"/>
          <p:cNvSpPr>
            <a:spLocks noGrp="1" noChangeArrowheads="1"/>
          </p:cNvSpPr>
          <p:nvPr>
            <p:ph idx="1"/>
          </p:nvPr>
        </p:nvSpPr>
        <p:spPr/>
        <p:txBody>
          <a:bodyPr/>
          <a:lstStyle/>
          <a:p>
            <a:pPr eaLnBrk="1" hangingPunct="1"/>
            <a:r>
              <a:rPr lang="en-US" smtClean="0"/>
              <a:t>The thing we are interested in</a:t>
            </a:r>
          </a:p>
          <a:p>
            <a:pPr eaLnBrk="1" hangingPunct="1"/>
            <a:r>
              <a:rPr lang="en-US" smtClean="0"/>
              <a:t>The complete collection of observations we want to study</a:t>
            </a:r>
          </a:p>
        </p:txBody>
      </p:sp>
      <p:sp>
        <p:nvSpPr>
          <p:cNvPr id="36868" name="Text Box 4"/>
          <p:cNvSpPr txBox="1">
            <a:spLocks noChangeArrowheads="1"/>
          </p:cNvSpPr>
          <p:nvPr/>
        </p:nvSpPr>
        <p:spPr bwMode="auto">
          <a:xfrm>
            <a:off x="304800" y="3200400"/>
            <a:ext cx="4206875" cy="1754326"/>
          </a:xfrm>
          <a:prstGeom prst="rect">
            <a:avLst/>
          </a:prstGeom>
          <a:solidFill>
            <a:srgbClr val="000080"/>
          </a:solidFill>
          <a:ln w="9525">
            <a:noFill/>
            <a:miter lim="800000"/>
            <a:headEnd/>
            <a:tailEnd/>
          </a:ln>
        </p:spPr>
        <p:txBody>
          <a:bodyPr>
            <a:spAutoFit/>
          </a:bodyPr>
          <a:lstStyle/>
          <a:p>
            <a:r>
              <a:rPr lang="en-US" sz="3600" dirty="0" smtClean="0">
                <a:solidFill>
                  <a:srgbClr val="FFFF00"/>
                </a:solidFill>
              </a:rPr>
              <a:t>What population does this class represent?</a:t>
            </a:r>
          </a:p>
        </p:txBody>
      </p:sp>
      <p:sp>
        <p:nvSpPr>
          <p:cNvPr id="5" name="Text Box 4"/>
          <p:cNvSpPr txBox="1">
            <a:spLocks noChangeArrowheads="1"/>
          </p:cNvSpPr>
          <p:nvPr/>
        </p:nvSpPr>
        <p:spPr bwMode="auto">
          <a:xfrm>
            <a:off x="4800600" y="3810000"/>
            <a:ext cx="4206875" cy="2308324"/>
          </a:xfrm>
          <a:prstGeom prst="rect">
            <a:avLst/>
          </a:prstGeom>
          <a:solidFill>
            <a:srgbClr val="000080"/>
          </a:solidFill>
          <a:ln w="9525">
            <a:noFill/>
            <a:miter lim="800000"/>
            <a:headEnd/>
            <a:tailEnd/>
          </a:ln>
        </p:spPr>
        <p:txBody>
          <a:bodyPr>
            <a:spAutoFit/>
          </a:bodyPr>
          <a:lstStyle/>
          <a:p>
            <a:r>
              <a:rPr lang="en-US" sz="3600" dirty="0" smtClean="0">
                <a:solidFill>
                  <a:srgbClr val="FFFF00"/>
                </a:solidFill>
              </a:rPr>
              <a:t>How </a:t>
            </a:r>
            <a:r>
              <a:rPr lang="en-US" sz="3600" dirty="0">
                <a:solidFill>
                  <a:srgbClr val="FFFF00"/>
                </a:solidFill>
              </a:rPr>
              <a:t>would we define the population of a soil?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animBg="1"/>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sz="quarter" idx="1"/>
          </p:nvPr>
        </p:nvSpPr>
        <p:spPr>
          <a:xfrm>
            <a:off x="304800" y="1371600"/>
            <a:ext cx="8839200" cy="5181600"/>
          </a:xfrm>
        </p:spPr>
        <p:txBody>
          <a:bodyPr/>
          <a:lstStyle/>
          <a:p>
            <a:pPr eaLnBrk="1" hangingPunct="1">
              <a:lnSpc>
                <a:spcPct val="80000"/>
              </a:lnSpc>
            </a:pPr>
            <a:r>
              <a:rPr lang="en-US" altLang="en-US" sz="2800" dirty="0" smtClean="0"/>
              <a:t>Excel based tool that calculates sample size requirements based on</a:t>
            </a:r>
          </a:p>
          <a:p>
            <a:pPr lvl="1" eaLnBrk="1" hangingPunct="1">
              <a:lnSpc>
                <a:spcPct val="80000"/>
              </a:lnSpc>
            </a:pPr>
            <a:r>
              <a:rPr lang="en-US" altLang="en-US" sz="2400" dirty="0" smtClean="0"/>
              <a:t>Variance (within and between plots)</a:t>
            </a:r>
          </a:p>
          <a:p>
            <a:pPr lvl="1" eaLnBrk="1" hangingPunct="1">
              <a:lnSpc>
                <a:spcPct val="80000"/>
              </a:lnSpc>
            </a:pPr>
            <a:r>
              <a:rPr lang="en-US" altLang="en-US" sz="2400" dirty="0" smtClean="0"/>
              <a:t>MDD: minimum detectable difference or change</a:t>
            </a:r>
          </a:p>
          <a:p>
            <a:pPr eaLnBrk="1" hangingPunct="1">
              <a:lnSpc>
                <a:spcPct val="80000"/>
              </a:lnSpc>
            </a:pPr>
            <a:r>
              <a:rPr lang="en-US" altLang="en-US" sz="2800" dirty="0" smtClean="0"/>
              <a:t>Tool reports the </a:t>
            </a:r>
            <a:r>
              <a:rPr lang="en-US" altLang="en-US" sz="2800" u="sng" dirty="0" smtClean="0"/>
              <a:t>number of samples</a:t>
            </a:r>
            <a:r>
              <a:rPr lang="en-US" altLang="en-US" sz="2800" dirty="0" smtClean="0"/>
              <a:t> needed to detect change at the plot scale and the </a:t>
            </a:r>
            <a:r>
              <a:rPr lang="en-US" altLang="en-US" sz="2800" u="sng" dirty="0" smtClean="0"/>
              <a:t>number of samples and plots</a:t>
            </a:r>
            <a:r>
              <a:rPr lang="en-US" altLang="en-US" sz="2800" dirty="0" smtClean="0"/>
              <a:t> needed to detect change at the regional or project scale</a:t>
            </a:r>
          </a:p>
          <a:p>
            <a:pPr lvl="1" eaLnBrk="1" hangingPunct="1">
              <a:lnSpc>
                <a:spcPct val="80000"/>
              </a:lnSpc>
            </a:pPr>
            <a:endParaRPr lang="en-US" altLang="en-US" sz="800" dirty="0" smtClean="0"/>
          </a:p>
          <a:p>
            <a:pPr eaLnBrk="1" hangingPunct="1">
              <a:lnSpc>
                <a:spcPct val="80000"/>
              </a:lnSpc>
            </a:pPr>
            <a:r>
              <a:rPr lang="en-US" altLang="en-US" sz="2800" dirty="0" smtClean="0"/>
              <a:t>Download this tool and additional training materials at</a:t>
            </a:r>
          </a:p>
          <a:p>
            <a:pPr eaLnBrk="1" hangingPunct="1">
              <a:lnSpc>
                <a:spcPct val="80000"/>
              </a:lnSpc>
              <a:buFont typeface="Wingdings" panose="05000000000000000000" pitchFamily="2" charset="2"/>
              <a:buNone/>
            </a:pPr>
            <a:r>
              <a:rPr lang="en-US" altLang="en-US" sz="2200" dirty="0"/>
              <a:t>	</a:t>
            </a:r>
            <a:r>
              <a:rPr lang="en-US" altLang="en-US" sz="2200" dirty="0" smtClean="0">
                <a:hlinkClick r:id="rId2"/>
              </a:rPr>
              <a:t>http://www.landscapetoolbox.org/mssret/MSSRET.html</a:t>
            </a:r>
            <a:endParaRPr lang="en-US" altLang="en-US" sz="2200" dirty="0" smtClean="0"/>
          </a:p>
          <a:p>
            <a:pPr eaLnBrk="1" hangingPunct="1">
              <a:lnSpc>
                <a:spcPct val="80000"/>
              </a:lnSpc>
            </a:pPr>
            <a:r>
              <a:rPr lang="en-US" altLang="en-US" sz="2800" dirty="0" smtClean="0"/>
              <a:t>Web-based Tool</a:t>
            </a:r>
          </a:p>
          <a:p>
            <a:pPr>
              <a:lnSpc>
                <a:spcPct val="80000"/>
              </a:lnSpc>
              <a:buNone/>
            </a:pPr>
            <a:r>
              <a:rPr lang="en-US" altLang="en-US" sz="2200" dirty="0" smtClean="0"/>
              <a:t>	</a:t>
            </a:r>
            <a:r>
              <a:rPr lang="en-US" sz="2200" u="sng" dirty="0" smtClean="0">
                <a:hlinkClick r:id="rId3"/>
              </a:rPr>
              <a:t>http</a:t>
            </a:r>
            <a:r>
              <a:rPr lang="en-US" sz="2200" u="sng" dirty="0">
                <a:hlinkClick r:id="rId3"/>
              </a:rPr>
              <a:t>://www.nrcs.usda.gov/wps/portal/nrcs/detail/soils/home/?cid=nrcs142p2_053372</a:t>
            </a:r>
            <a:endParaRPr lang="en-US" altLang="en-US" sz="2200" dirty="0" smtClean="0"/>
          </a:p>
          <a:p>
            <a:pPr eaLnBrk="1" hangingPunct="1">
              <a:lnSpc>
                <a:spcPct val="80000"/>
              </a:lnSpc>
              <a:buFont typeface="Wingdings" panose="05000000000000000000" pitchFamily="2" charset="2"/>
              <a:buNone/>
            </a:pPr>
            <a:endParaRPr lang="en-US" altLang="en-US" dirty="0" smtClean="0"/>
          </a:p>
          <a:p>
            <a:pPr eaLnBrk="1" hangingPunct="1">
              <a:lnSpc>
                <a:spcPct val="80000"/>
              </a:lnSpc>
            </a:pPr>
            <a:endParaRPr lang="en-US" altLang="en-US" sz="2800" dirty="0" smtClean="0"/>
          </a:p>
        </p:txBody>
      </p:sp>
      <p:sp>
        <p:nvSpPr>
          <p:cNvPr id="84996" name="Rectangle 4"/>
          <p:cNvSpPr>
            <a:spLocks noChangeArrowheads="1"/>
          </p:cNvSpPr>
          <p:nvPr/>
        </p:nvSpPr>
        <p:spPr bwMode="auto">
          <a:xfrm>
            <a:off x="152400" y="152400"/>
            <a:ext cx="8839200" cy="1143000"/>
          </a:xfrm>
          <a:prstGeom prst="rect">
            <a:avLst/>
          </a:prstGeom>
          <a:noFill/>
          <a:ln w="9525">
            <a:noFill/>
            <a:miter lim="800000"/>
            <a:headEnd/>
            <a:tailEnd/>
          </a:ln>
          <a:effectLst/>
        </p:spPr>
        <p:txBody>
          <a:bodyPr anchor="ctr"/>
          <a:lstStyle/>
          <a:p>
            <a:pPr algn="ctr" eaLnBrk="1" hangingPunct="1">
              <a:defRPr/>
            </a:pPr>
            <a:r>
              <a:rPr lang="en-US" sz="4400" dirty="0">
                <a:effectLst>
                  <a:outerShdw blurRad="38100" dist="38100" dir="2700000" algn="tl">
                    <a:srgbClr val="000000"/>
                  </a:outerShdw>
                </a:effectLst>
                <a:latin typeface="Arial" charset="0"/>
              </a:rPr>
              <a:t>MSSRET</a:t>
            </a:r>
            <a:r>
              <a:rPr lang="en-US" sz="4000" dirty="0">
                <a:effectLst>
                  <a:outerShdw blurRad="38100" dist="38100" dir="2700000" algn="tl">
                    <a:srgbClr val="000000"/>
                  </a:outerShdw>
                </a:effectLst>
                <a:latin typeface="Arial" charset="0"/>
              </a:rPr>
              <a:t/>
            </a:r>
            <a:br>
              <a:rPr lang="en-US" sz="4000" dirty="0">
                <a:effectLst>
                  <a:outerShdw blurRad="38100" dist="38100" dir="2700000" algn="tl">
                    <a:srgbClr val="000000"/>
                  </a:outerShdw>
                </a:effectLst>
                <a:latin typeface="Arial" charset="0"/>
              </a:rPr>
            </a:br>
            <a:r>
              <a:rPr lang="en-US" sz="2800" u="sng" dirty="0">
                <a:solidFill>
                  <a:srgbClr val="769A04"/>
                </a:solidFill>
                <a:effectLst>
                  <a:outerShdw blurRad="38100" dist="38100" dir="2700000" algn="tl">
                    <a:srgbClr val="000000"/>
                  </a:outerShdw>
                </a:effectLst>
                <a:latin typeface="Arial" charset="0"/>
              </a:rPr>
              <a:t>Multi-scale Sampling Requirements Evaluation Tool</a:t>
            </a:r>
          </a:p>
        </p:txBody>
      </p:sp>
    </p:spTree>
    <p:extLst>
      <p:ext uri="{BB962C8B-B14F-4D97-AF65-F5344CB8AC3E}">
        <p14:creationId xmlns:p14="http://schemas.microsoft.com/office/powerpoint/2010/main" val="5310322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pPr eaLnBrk="1" fontAlgn="auto" hangingPunct="1">
              <a:spcAft>
                <a:spcPts val="0"/>
              </a:spcAft>
              <a:defRPr/>
            </a:pPr>
            <a:r>
              <a:rPr lang="en-US" dirty="0" smtClean="0"/>
              <a:t>Web Based MSSRET</a:t>
            </a:r>
            <a:endParaRPr lang="en-US" dirty="0"/>
          </a:p>
        </p:txBody>
      </p:sp>
      <p:sp>
        <p:nvSpPr>
          <p:cNvPr id="14339" name="Content Placeholder 2"/>
          <p:cNvSpPr>
            <a:spLocks noGrp="1"/>
          </p:cNvSpPr>
          <p:nvPr>
            <p:ph sz="quarter" idx="1"/>
          </p:nvPr>
        </p:nvSpPr>
        <p:spPr>
          <a:xfrm>
            <a:off x="228600" y="1143000"/>
            <a:ext cx="7467600" cy="4873625"/>
          </a:xfrm>
        </p:spPr>
        <p:txBody>
          <a:bodyPr/>
          <a:lstStyle/>
          <a:p>
            <a:pPr eaLnBrk="1" hangingPunct="1"/>
            <a:r>
              <a:rPr lang="en-US" altLang="en-US" smtClean="0"/>
              <a:t>The Landscape Toolbox </a:t>
            </a:r>
          </a:p>
          <a:p>
            <a:pPr lvl="1" eaLnBrk="1" hangingPunct="1"/>
            <a:r>
              <a:rPr lang="en-US" altLang="en-US" smtClean="0"/>
              <a:t>Sample Design Tools</a:t>
            </a:r>
          </a:p>
          <a:p>
            <a:pPr lvl="2" eaLnBrk="1" hangingPunct="1"/>
            <a:r>
              <a:rPr lang="en-US" altLang="en-US" smtClean="0"/>
              <a:t>Sampling Design for Rangeland Monitoring and Assessment</a:t>
            </a:r>
          </a:p>
          <a:p>
            <a:pPr lvl="2" eaLnBrk="1" hangingPunct="1"/>
            <a:r>
              <a:rPr lang="en-US" altLang="en-US" smtClean="0">
                <a:hlinkClick r:id="rId2"/>
              </a:rPr>
              <a:t>http://www.landscapetoolbox.org/mssret/MSSRET.html</a:t>
            </a:r>
            <a:endParaRPr lang="en-US" altLang="en-US" smtClean="0"/>
          </a:p>
          <a:p>
            <a:pPr lvl="2" eaLnBrk="1" hangingPunct="1"/>
            <a:endParaRPr lang="en-US" altLang="en-US" smtClean="0"/>
          </a:p>
        </p:txBody>
      </p:sp>
      <p:pic>
        <p:nvPicPr>
          <p:cNvPr id="1434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638" y="2438400"/>
            <a:ext cx="3727450"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307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fade">
                                      <p:cBhvr>
                                        <p:cTn id="7"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Distributions</a:t>
            </a:r>
            <a:endParaRPr lang="en-US" dirty="0"/>
          </a:p>
        </p:txBody>
      </p:sp>
      <p:sp>
        <p:nvSpPr>
          <p:cNvPr id="3" name="Content Placeholder 2"/>
          <p:cNvSpPr>
            <a:spLocks noGrp="1"/>
          </p:cNvSpPr>
          <p:nvPr>
            <p:ph idx="1"/>
          </p:nvPr>
        </p:nvSpPr>
        <p:spPr>
          <a:xfrm>
            <a:off x="457200" y="1295400"/>
            <a:ext cx="8382000" cy="5181600"/>
          </a:xfrm>
        </p:spPr>
        <p:txBody>
          <a:bodyPr/>
          <a:lstStyle/>
          <a:p>
            <a:r>
              <a:rPr lang="en-US" dirty="0" smtClean="0"/>
              <a:t>Examine boxplots, strip charts or probability distribution functions</a:t>
            </a:r>
          </a:p>
          <a:p>
            <a:pPr lvl="1"/>
            <a:r>
              <a:rPr lang="en-US" dirty="0" smtClean="0"/>
              <a:t>All known values</a:t>
            </a:r>
          </a:p>
          <a:p>
            <a:pPr lvl="1"/>
            <a:r>
              <a:rPr lang="en-US" dirty="0" smtClean="0"/>
              <a:t>Vs.</a:t>
            </a:r>
          </a:p>
          <a:p>
            <a:pPr lvl="1"/>
            <a:r>
              <a:rPr lang="en-US" dirty="0" smtClean="0"/>
              <a:t>Sampled values</a:t>
            </a:r>
          </a:p>
          <a:p>
            <a:pPr lvl="1"/>
            <a:endParaRPr lang="en-US" dirty="0" smtClean="0"/>
          </a:p>
          <a:p>
            <a:pPr marL="457200" lvl="1" indent="0">
              <a:buNone/>
            </a:pPr>
            <a:r>
              <a:rPr lang="en-US" dirty="0"/>
              <a:t>WY-Beave Creek </a:t>
            </a:r>
            <a:r>
              <a:rPr lang="en-US" dirty="0" smtClean="0"/>
              <a:t>example</a:t>
            </a:r>
          </a:p>
          <a:p>
            <a:pPr marL="457200" lvl="1" indent="0">
              <a:buNone/>
            </a:pPr>
            <a:r>
              <a:rPr lang="en-US" dirty="0">
                <a:hlinkClick r:id="rId2"/>
              </a:rPr>
              <a:t>https://</a:t>
            </a:r>
            <a:r>
              <a:rPr lang="en-US" dirty="0" smtClean="0">
                <a:hlinkClick r:id="rId2"/>
              </a:rPr>
              <a:t>github.com/ncss-tech/stats_for_soil_survey/tree/master/presentations/sampling/pdf_example</a:t>
            </a:r>
            <a:r>
              <a:rPr lang="en-US" dirty="0" smtClean="0"/>
              <a:t> </a:t>
            </a:r>
            <a:endParaRPr lang="en-US" dirty="0"/>
          </a:p>
          <a:p>
            <a:pPr marL="457200" lvl="1" indent="0">
              <a:buNone/>
            </a:pPr>
            <a:endParaRPr lang="en-US" dirty="0"/>
          </a:p>
          <a:p>
            <a:pPr lvl="1"/>
            <a:endParaRPr lang="en-US" dirty="0"/>
          </a:p>
        </p:txBody>
      </p:sp>
    </p:spTree>
    <p:extLst>
      <p:ext uri="{BB962C8B-B14F-4D97-AF65-F5344CB8AC3E}">
        <p14:creationId xmlns:p14="http://schemas.microsoft.com/office/powerpoint/2010/main" val="311887354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p:txBody>
          <a:bodyPr/>
          <a:lstStyle/>
          <a:p>
            <a:pPr eaLnBrk="1" hangingPunct="1"/>
            <a:endParaRPr lang="en-US" altLang="en-US" smtClean="0"/>
          </a:p>
        </p:txBody>
      </p:sp>
      <p:graphicFrame>
        <p:nvGraphicFramePr>
          <p:cNvPr id="5122" name="Object 4"/>
          <p:cNvGraphicFramePr>
            <a:graphicFrameLocks noGrp="1" noChangeAspect="1"/>
          </p:cNvGraphicFramePr>
          <p:nvPr>
            <p:ph idx="1"/>
          </p:nvPr>
        </p:nvGraphicFramePr>
        <p:xfrm>
          <a:off x="1143000" y="0"/>
          <a:ext cx="6858000" cy="6858000"/>
        </p:xfrm>
        <a:graphic>
          <a:graphicData uri="http://schemas.openxmlformats.org/presentationml/2006/ole">
            <mc:AlternateContent xmlns:mc="http://schemas.openxmlformats.org/markup-compatibility/2006">
              <mc:Choice xmlns:v="urn:schemas-microsoft-com:vml" Requires="v">
                <p:oleObj spid="_x0000_s7193"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6396022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 Sampling in R</a:t>
            </a:r>
            <a:endParaRPr lang="en-US" dirty="0"/>
          </a:p>
        </p:txBody>
      </p:sp>
      <p:sp>
        <p:nvSpPr>
          <p:cNvPr id="3" name="Content Placeholder 2"/>
          <p:cNvSpPr>
            <a:spLocks noGrp="1"/>
          </p:cNvSpPr>
          <p:nvPr>
            <p:ph idx="1"/>
          </p:nvPr>
        </p:nvSpPr>
        <p:spPr/>
        <p:txBody>
          <a:bodyPr/>
          <a:lstStyle/>
          <a:p>
            <a:r>
              <a:rPr lang="en-US" dirty="0" smtClean="0"/>
              <a:t>Stephen will guide you through the </a:t>
            </a:r>
            <a:r>
              <a:rPr lang="en-US" dirty="0" err="1" smtClean="0"/>
              <a:t>sampling.rmd</a:t>
            </a:r>
            <a:endParaRPr lang="en-US" smtClean="0"/>
          </a:p>
          <a:p>
            <a:endParaRPr lang="en-US"/>
          </a:p>
        </p:txBody>
      </p:sp>
    </p:spTree>
    <p:extLst>
      <p:ext uri="{BB962C8B-B14F-4D97-AF65-F5344CB8AC3E}">
        <p14:creationId xmlns:p14="http://schemas.microsoft.com/office/powerpoint/2010/main" val="31607055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 </a:t>
            </a:r>
            <a:r>
              <a:rPr lang="en-US" dirty="0" err="1" smtClean="0"/>
              <a:t>cLHS</a:t>
            </a:r>
            <a:r>
              <a:rPr lang="en-US" dirty="0" smtClean="0"/>
              <a:t> example </a:t>
            </a:r>
            <a:endParaRPr lang="en-US" dirty="0"/>
          </a:p>
        </p:txBody>
      </p:sp>
      <p:sp>
        <p:nvSpPr>
          <p:cNvPr id="3" name="Content Placeholder 2"/>
          <p:cNvSpPr>
            <a:spLocks noGrp="1"/>
          </p:cNvSpPr>
          <p:nvPr>
            <p:ph idx="1"/>
          </p:nvPr>
        </p:nvSpPr>
        <p:spPr>
          <a:xfrm>
            <a:off x="228600" y="1600200"/>
            <a:ext cx="8458200" cy="4525963"/>
          </a:xfrm>
        </p:spPr>
        <p:txBody>
          <a:bodyPr/>
          <a:lstStyle/>
          <a:p>
            <a:pPr marL="0" indent="0">
              <a:buNone/>
            </a:pPr>
            <a:r>
              <a:rPr lang="en-US" dirty="0">
                <a:solidFill>
                  <a:srgbClr val="00B0F0"/>
                </a:solidFill>
                <a:effectLst>
                  <a:outerShdw blurRad="38100" dist="38100" dir="2700000" algn="tl">
                    <a:srgbClr val="000000">
                      <a:alpha val="43137"/>
                    </a:srgbClr>
                  </a:outerShdw>
                </a:effectLst>
              </a:rPr>
              <a:t>https://github.com/ncss-tech/stats_for_soil_survey/blob/master/presentations/sampling/cLHS_sampling_R_example.pptx</a:t>
            </a:r>
          </a:p>
          <a:p>
            <a:endParaRPr lang="en-US" dirty="0" smtClean="0"/>
          </a:p>
          <a:p>
            <a:r>
              <a:rPr lang="en-US" dirty="0" smtClean="0"/>
              <a:t>Select </a:t>
            </a:r>
            <a:r>
              <a:rPr lang="en-US" dirty="0" err="1" smtClean="0"/>
              <a:t>cLHS</a:t>
            </a:r>
            <a:r>
              <a:rPr lang="en-US" dirty="0" smtClean="0"/>
              <a:t> samples from Haiti dataset</a:t>
            </a:r>
          </a:p>
          <a:p>
            <a:r>
              <a:rPr lang="en-US" dirty="0" smtClean="0"/>
              <a:t>Create a PDF graph of at least one variable used in sample selection</a:t>
            </a:r>
            <a:endParaRPr lang="en-US" dirty="0"/>
          </a:p>
        </p:txBody>
      </p:sp>
    </p:spTree>
    <p:extLst>
      <p:ext uri="{BB962C8B-B14F-4D97-AF65-F5344CB8AC3E}">
        <p14:creationId xmlns:p14="http://schemas.microsoft.com/office/powerpoint/2010/main" val="40277009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z="4000" smtClean="0"/>
              <a:t>How do we say things about a population?</a:t>
            </a:r>
          </a:p>
        </p:txBody>
      </p:sp>
      <p:pic>
        <p:nvPicPr>
          <p:cNvPr id="37891" name="Picture 5" descr="MCBS00005_0000[1]"/>
          <p:cNvPicPr>
            <a:picLocks noChangeAspect="1" noChangeArrowheads="1"/>
          </p:cNvPicPr>
          <p:nvPr/>
        </p:nvPicPr>
        <p:blipFill>
          <a:blip r:embed="rId3" cstate="print"/>
          <a:srcRect/>
          <a:stretch>
            <a:fillRect/>
          </a:stretch>
        </p:blipFill>
        <p:spPr bwMode="auto">
          <a:xfrm>
            <a:off x="3733800" y="3352800"/>
            <a:ext cx="1408113" cy="1603375"/>
          </a:xfrm>
          <a:prstGeom prst="rect">
            <a:avLst/>
          </a:prstGeom>
          <a:noFill/>
          <a:ln w="9525">
            <a:noFill/>
            <a:miter lim="800000"/>
            <a:headEnd/>
            <a:tailEnd/>
          </a:ln>
        </p:spPr>
      </p:pic>
      <p:sp>
        <p:nvSpPr>
          <p:cNvPr id="37892" name="Text Box 6"/>
          <p:cNvSpPr txBox="1">
            <a:spLocks noChangeArrowheads="1"/>
          </p:cNvSpPr>
          <p:nvPr/>
        </p:nvSpPr>
        <p:spPr bwMode="auto">
          <a:xfrm>
            <a:off x="1600200" y="2362200"/>
            <a:ext cx="1876425" cy="579438"/>
          </a:xfrm>
          <a:prstGeom prst="rect">
            <a:avLst/>
          </a:prstGeom>
          <a:solidFill>
            <a:srgbClr val="3366FF"/>
          </a:solidFill>
          <a:ln w="9525">
            <a:noFill/>
            <a:miter lim="800000"/>
            <a:headEnd/>
            <a:tailEnd/>
          </a:ln>
        </p:spPr>
        <p:txBody>
          <a:bodyPr wrap="none">
            <a:spAutoFit/>
          </a:bodyPr>
          <a:lstStyle/>
          <a:p>
            <a:r>
              <a:rPr lang="en-US" dirty="0">
                <a:solidFill>
                  <a:schemeClr val="bg1"/>
                </a:solidFill>
              </a:rPr>
              <a:t>Sampling</a:t>
            </a:r>
          </a:p>
        </p:txBody>
      </p:sp>
      <p:sp>
        <p:nvSpPr>
          <p:cNvPr id="37893" name="Text Box 7"/>
          <p:cNvSpPr txBox="1">
            <a:spLocks noChangeArrowheads="1"/>
          </p:cNvSpPr>
          <p:nvPr/>
        </p:nvSpPr>
        <p:spPr bwMode="auto">
          <a:xfrm>
            <a:off x="5715000" y="4953000"/>
            <a:ext cx="1874838" cy="579438"/>
          </a:xfrm>
          <a:prstGeom prst="rect">
            <a:avLst/>
          </a:prstGeom>
          <a:solidFill>
            <a:srgbClr val="3366FF"/>
          </a:solidFill>
          <a:ln w="9525">
            <a:noFill/>
            <a:miter lim="800000"/>
            <a:headEnd/>
            <a:tailEnd/>
          </a:ln>
        </p:spPr>
        <p:txBody>
          <a:bodyPr wrap="none">
            <a:spAutoFit/>
          </a:bodyPr>
          <a:lstStyle/>
          <a:p>
            <a:r>
              <a:rPr lang="en-US">
                <a:solidFill>
                  <a:schemeClr val="bg1"/>
                </a:solidFill>
              </a:rPr>
              <a:t>Inference</a:t>
            </a:r>
          </a:p>
        </p:txBody>
      </p:sp>
      <p:pic>
        <p:nvPicPr>
          <p:cNvPr id="37894" name="Picture 9" descr="See full size image">
            <a:hlinkClick r:id="rId4"/>
          </p:cNvPr>
          <p:cNvPicPr>
            <a:picLocks noChangeAspect="1" noChangeArrowheads="1"/>
          </p:cNvPicPr>
          <p:nvPr/>
        </p:nvPicPr>
        <p:blipFill>
          <a:blip r:embed="rId5" cstate="print"/>
          <a:srcRect/>
          <a:stretch>
            <a:fillRect/>
          </a:stretch>
        </p:blipFill>
        <p:spPr bwMode="auto">
          <a:xfrm>
            <a:off x="3581400" y="3048000"/>
            <a:ext cx="1981200" cy="198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mtClean="0"/>
              <a:t>Sample</a:t>
            </a:r>
          </a:p>
        </p:txBody>
      </p:sp>
      <p:sp>
        <p:nvSpPr>
          <p:cNvPr id="38915" name="Rectangle 3"/>
          <p:cNvSpPr>
            <a:spLocks noGrp="1" noChangeArrowheads="1"/>
          </p:cNvSpPr>
          <p:nvPr>
            <p:ph idx="1"/>
          </p:nvPr>
        </p:nvSpPr>
        <p:spPr/>
        <p:txBody>
          <a:bodyPr/>
          <a:lstStyle/>
          <a:p>
            <a:pPr eaLnBrk="1" hangingPunct="1"/>
            <a:r>
              <a:rPr lang="en-US" dirty="0" smtClean="0"/>
              <a:t>A subset of a population</a:t>
            </a:r>
          </a:p>
          <a:p>
            <a:pPr eaLnBrk="1" hangingPunct="1"/>
            <a:r>
              <a:rPr lang="en-US" dirty="0" smtClean="0"/>
              <a:t>Sampling unit (one sample) - The thing we actually observe or collect</a:t>
            </a:r>
          </a:p>
          <a:p>
            <a:pPr eaLnBrk="1" hangingPunct="1"/>
            <a:endParaRPr lang="en-US" dirty="0" smtClean="0"/>
          </a:p>
          <a:p>
            <a:pPr lvl="1" eaLnBrk="1" hangingPunct="1"/>
            <a:r>
              <a:rPr lang="en-US" dirty="0" smtClean="0"/>
              <a:t>Assuming our population of interest is our class:  How would you sample your class to get representative data?</a:t>
            </a:r>
          </a:p>
        </p:txBody>
      </p:sp>
      <p:sp>
        <p:nvSpPr>
          <p:cNvPr id="51204" name="Text Box 4"/>
          <p:cNvSpPr txBox="1">
            <a:spLocks noChangeArrowheads="1"/>
          </p:cNvSpPr>
          <p:nvPr/>
        </p:nvSpPr>
        <p:spPr bwMode="auto">
          <a:xfrm>
            <a:off x="6324600" y="4800600"/>
            <a:ext cx="2362200" cy="946150"/>
          </a:xfrm>
          <a:prstGeom prst="rect">
            <a:avLst/>
          </a:prstGeom>
          <a:solidFill>
            <a:srgbClr val="000080"/>
          </a:solidFill>
          <a:ln w="9525">
            <a:noFill/>
            <a:miter lim="800000"/>
            <a:headEnd/>
            <a:tailEnd/>
          </a:ln>
        </p:spPr>
        <p:txBody>
          <a:bodyPr>
            <a:spAutoFit/>
          </a:bodyPr>
          <a:lstStyle/>
          <a:p>
            <a:r>
              <a:rPr lang="en-US" sz="2800" dirty="0">
                <a:solidFill>
                  <a:srgbClr val="FFFF00"/>
                </a:solidFill>
              </a:rPr>
              <a:t>Cluster </a:t>
            </a:r>
          </a:p>
          <a:p>
            <a:r>
              <a:rPr lang="en-US" sz="2800" dirty="0">
                <a:solidFill>
                  <a:srgbClr val="FFFF00"/>
                </a:solidFill>
              </a:rPr>
              <a:t>   – by groups</a:t>
            </a:r>
          </a:p>
        </p:txBody>
      </p:sp>
      <p:sp>
        <p:nvSpPr>
          <p:cNvPr id="51205" name="Text Box 5"/>
          <p:cNvSpPr txBox="1">
            <a:spLocks noChangeArrowheads="1"/>
          </p:cNvSpPr>
          <p:nvPr/>
        </p:nvSpPr>
        <p:spPr bwMode="auto">
          <a:xfrm>
            <a:off x="914400" y="5334000"/>
            <a:ext cx="1789113" cy="519113"/>
          </a:xfrm>
          <a:prstGeom prst="rect">
            <a:avLst/>
          </a:prstGeom>
          <a:solidFill>
            <a:srgbClr val="000080"/>
          </a:solidFill>
          <a:ln w="9525">
            <a:noFill/>
            <a:miter lim="800000"/>
            <a:headEnd/>
            <a:tailEnd/>
          </a:ln>
        </p:spPr>
        <p:txBody>
          <a:bodyPr wrap="none">
            <a:spAutoFit/>
          </a:bodyPr>
          <a:lstStyle/>
          <a:p>
            <a:r>
              <a:rPr lang="en-US" sz="2800" dirty="0">
                <a:solidFill>
                  <a:srgbClr val="FFFF00"/>
                </a:solidFill>
              </a:rPr>
              <a:t>Randomly</a:t>
            </a:r>
          </a:p>
        </p:txBody>
      </p:sp>
      <p:sp>
        <p:nvSpPr>
          <p:cNvPr id="51206" name="Text Box 6"/>
          <p:cNvSpPr txBox="1">
            <a:spLocks noChangeArrowheads="1"/>
          </p:cNvSpPr>
          <p:nvPr/>
        </p:nvSpPr>
        <p:spPr bwMode="auto">
          <a:xfrm>
            <a:off x="3505200" y="5791200"/>
            <a:ext cx="2459038" cy="519113"/>
          </a:xfrm>
          <a:prstGeom prst="rect">
            <a:avLst/>
          </a:prstGeom>
          <a:solidFill>
            <a:srgbClr val="000080"/>
          </a:solidFill>
          <a:ln w="9525">
            <a:noFill/>
            <a:miter lim="800000"/>
            <a:headEnd/>
            <a:tailEnd/>
          </a:ln>
        </p:spPr>
        <p:txBody>
          <a:bodyPr wrap="none">
            <a:spAutoFit/>
          </a:bodyPr>
          <a:lstStyle/>
          <a:p>
            <a:r>
              <a:rPr lang="en-US" sz="2800" dirty="0">
                <a:solidFill>
                  <a:srgbClr val="FFFF00"/>
                </a:solidFill>
              </a:rPr>
              <a:t>Systematically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nimBg="1"/>
      <p:bldP spid="51205" grpId="0" animBg="1"/>
      <p:bldP spid="5120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3|29.3|8.2|1.6|3.7|2.7|27.3|2|9.6|2.9|3.8|2.2|43.4"/>
</p:tagLst>
</file>

<file path=ppt/theme/theme1.xml><?xml version="1.0" encoding="utf-8"?>
<a:theme xmlns:a="http://schemas.openxmlformats.org/drawingml/2006/main" name="WY-beavercreek">
  <a:themeElements>
    <a:clrScheme name="Custo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4C6600"/>
      </a:hlink>
      <a:folHlink>
        <a:srgbClr val="161645"/>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WY-beavercreek</Template>
  <TotalTime>1089</TotalTime>
  <Words>3682</Words>
  <Application>Microsoft Office PowerPoint</Application>
  <PresentationFormat>On-screen Show (4:3)</PresentationFormat>
  <Paragraphs>742</Paragraphs>
  <Slides>75</Slides>
  <Notes>26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75</vt:i4>
      </vt:variant>
    </vt:vector>
  </HeadingPairs>
  <TitlesOfParts>
    <vt:vector size="85" baseType="lpstr">
      <vt:lpstr>Arial</vt:lpstr>
      <vt:lpstr>Calibri</vt:lpstr>
      <vt:lpstr>Lucida Sans Unicode</vt:lpstr>
      <vt:lpstr>Palatino Linotype</vt:lpstr>
      <vt:lpstr>Verdana</vt:lpstr>
      <vt:lpstr>Wingdings</vt:lpstr>
      <vt:lpstr>Wingdings 2</vt:lpstr>
      <vt:lpstr>WY-beavercreek</vt:lpstr>
      <vt:lpstr>Equation</vt:lpstr>
      <vt:lpstr>Acrobat Document</vt:lpstr>
      <vt:lpstr>Sampling</vt:lpstr>
      <vt:lpstr>Sampling</vt:lpstr>
      <vt:lpstr>Sampling</vt:lpstr>
      <vt:lpstr>PowerPoint Presentation</vt:lpstr>
      <vt:lpstr>How tall is the class (in inches)?</vt:lpstr>
      <vt:lpstr>How tall is the class?</vt:lpstr>
      <vt:lpstr>Population</vt:lpstr>
      <vt:lpstr>How do we say things about a population?</vt:lpstr>
      <vt:lpstr>Sample</vt:lpstr>
      <vt:lpstr>Sample</vt:lpstr>
      <vt:lpstr>PowerPoint Presentation</vt:lpstr>
      <vt:lpstr>PowerPoint Presentation</vt:lpstr>
      <vt:lpstr>PowerPoint Presentation</vt:lpstr>
      <vt:lpstr>PowerPoint Presentation</vt:lpstr>
      <vt:lpstr>PowerPoint Presentation</vt:lpstr>
      <vt:lpstr>PowerPoint Presentation</vt:lpstr>
      <vt:lpstr>Why do I keep using the word random?</vt:lpstr>
      <vt:lpstr>A note on bias </vt:lpstr>
      <vt:lpstr>PowerPoint Presentation</vt:lpstr>
      <vt:lpstr>Inference Space</vt:lpstr>
      <vt:lpstr>Why do we care?</vt:lpstr>
      <vt:lpstr>Why do we care?</vt:lpstr>
      <vt:lpstr>PowerPoint Presentation</vt:lpstr>
      <vt:lpstr>Inference Space</vt:lpstr>
      <vt:lpstr>Inference Space</vt:lpstr>
      <vt:lpstr>Inference Space</vt:lpstr>
      <vt:lpstr>Inference Space</vt:lpstr>
      <vt:lpstr>Design based vs. Model based Sample Selection</vt:lpstr>
      <vt:lpstr>Design based vs. Model based Inference</vt:lpstr>
      <vt:lpstr>PowerPoint Presentation</vt:lpstr>
      <vt:lpstr>PowerPoint Presentation</vt:lpstr>
      <vt:lpstr>Inference Space</vt:lpstr>
      <vt:lpstr>Inference Space</vt:lpstr>
      <vt:lpstr>Class Exercise </vt:lpstr>
      <vt:lpstr>Volunteers – Class Height</vt:lpstr>
      <vt:lpstr>How tall is the class?</vt:lpstr>
      <vt:lpstr>How tall is the class?</vt:lpstr>
      <vt:lpstr>How tall is the class?</vt:lpstr>
      <vt:lpstr>How tall is the class?</vt:lpstr>
      <vt:lpstr>Using Available Remotely Sensed Data to Develop an Unbiased and Representative Sampling Design</vt:lpstr>
      <vt:lpstr>PowerPoint Presentation</vt:lpstr>
      <vt:lpstr>One Project, Many Goals</vt:lpstr>
      <vt:lpstr>Many Goals – General Sampling</vt:lpstr>
      <vt:lpstr>Latin Square  (2 blocking factors: columns and rows)</vt:lpstr>
      <vt:lpstr>How to apply treatments so that there’s no bias?</vt:lpstr>
      <vt:lpstr>Latin Square  observational – combinations of factors</vt:lpstr>
      <vt:lpstr>cLHS – conditioned Latin Hypercube Sampling</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cLHS</vt:lpstr>
      <vt:lpstr>Practical cLHS</vt:lpstr>
      <vt:lpstr>Questions?</vt:lpstr>
      <vt:lpstr>How Many Samples</vt:lpstr>
      <vt:lpstr>Sample Size Requirements</vt:lpstr>
      <vt:lpstr>MDD</vt:lpstr>
      <vt:lpstr>PowerPoint Presentation</vt:lpstr>
      <vt:lpstr>PowerPoint Presentation</vt:lpstr>
      <vt:lpstr>Web Based MSSRET</vt:lpstr>
      <vt:lpstr>Compare Distributions</vt:lpstr>
      <vt:lpstr>PowerPoint Presentation</vt:lpstr>
      <vt:lpstr>Implement Sampling in R</vt:lpstr>
      <vt:lpstr>Complete cLHS example </vt:lpstr>
    </vt:vector>
  </TitlesOfParts>
  <Company>USDA OCIO-ITS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Inference and Sampling</dc:title>
  <dc:creator>skye.wills</dc:creator>
  <cp:lastModifiedBy>Wills, Skye - NRCS, Lincoln, NE</cp:lastModifiedBy>
  <cp:revision>53</cp:revision>
  <dcterms:created xsi:type="dcterms:W3CDTF">2010-08-09T15:19:06Z</dcterms:created>
  <dcterms:modified xsi:type="dcterms:W3CDTF">2018-01-29T18:51:38Z</dcterms:modified>
</cp:coreProperties>
</file>